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sldIdLst>
    <p:sldId id="256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145707759" r:id="rId14"/>
    <p:sldId id="2145707760" r:id="rId15"/>
    <p:sldId id="2145707761" r:id="rId16"/>
    <p:sldId id="2145707762" r:id="rId17"/>
    <p:sldId id="2145707763" r:id="rId18"/>
    <p:sldId id="2145707764" r:id="rId19"/>
    <p:sldId id="2145707765" r:id="rId20"/>
    <p:sldId id="273" r:id="rId21"/>
    <p:sldId id="257" r:id="rId22"/>
    <p:sldId id="258" r:id="rId23"/>
    <p:sldId id="259" r:id="rId24"/>
    <p:sldId id="274" r:id="rId25"/>
    <p:sldId id="260" r:id="rId26"/>
    <p:sldId id="2145707758" r:id="rId27"/>
    <p:sldId id="276" r:id="rId28"/>
    <p:sldId id="277" r:id="rId29"/>
    <p:sldId id="278" r:id="rId30"/>
  </p:sldIdLst>
  <p:sldSz cx="12192000" cy="6858000"/>
  <p:notesSz cx="6858000" cy="9144000"/>
  <p:defaultTextStyle>
    <a:defPPr>
      <a:defRPr lang="da-DK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52EF48B-1923-4BD8-B03E-EAC0DA2F68C2}" v="402" dt="2025-10-22T10:07:30.1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0" d="100"/>
          <a:sy n="120" d="100"/>
        </p:scale>
        <p:origin x="198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ADFE01D-596B-4E8B-BBC3-170CD1DE85E4}" type="doc">
      <dgm:prSet loTypeId="urn:microsoft.com/office/officeart/2005/8/layout/default" loCatId="list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5158FD81-D2F0-47C2-AC7B-589A83129321}">
      <dgm:prSet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da-DK"/>
            <a:t>Lav dosis</a:t>
          </a:r>
          <a:endParaRPr lang="en-US"/>
        </a:p>
      </dgm:t>
    </dgm:pt>
    <dgm:pt modelId="{4D06EB9C-1C27-4B84-9137-EBFF926160EF}" type="parTrans" cxnId="{1D14FFFF-D820-41A4-8456-1F295E942A97}">
      <dgm:prSet/>
      <dgm:spPr/>
      <dgm:t>
        <a:bodyPr/>
        <a:lstStyle/>
        <a:p>
          <a:endParaRPr lang="en-US"/>
        </a:p>
      </dgm:t>
    </dgm:pt>
    <dgm:pt modelId="{FC7F9681-D811-4D40-AE4B-9D08D9B08267}" type="sibTrans" cxnId="{1D14FFFF-D820-41A4-8456-1F295E942A97}">
      <dgm:prSet/>
      <dgm:spPr/>
      <dgm:t>
        <a:bodyPr/>
        <a:lstStyle/>
        <a:p>
          <a:endParaRPr lang="en-US"/>
        </a:p>
      </dgm:t>
    </dgm:pt>
    <dgm:pt modelId="{6A372131-DDA2-477E-A97E-BDF51E7BD803}">
      <dgm:prSet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da-DK"/>
            <a:t>Nem tilgængelighed</a:t>
          </a:r>
          <a:endParaRPr lang="en-US"/>
        </a:p>
      </dgm:t>
    </dgm:pt>
    <dgm:pt modelId="{727C170E-E14B-4F2B-BE91-ACAEE648EAC6}" type="parTrans" cxnId="{3F7BA7E2-6BCB-4106-88E2-9FFD8D8FB61C}">
      <dgm:prSet/>
      <dgm:spPr/>
      <dgm:t>
        <a:bodyPr/>
        <a:lstStyle/>
        <a:p>
          <a:endParaRPr lang="en-US"/>
        </a:p>
      </dgm:t>
    </dgm:pt>
    <dgm:pt modelId="{4070E8D3-11BC-4E8C-AC7B-A92FB693F60B}" type="sibTrans" cxnId="{3F7BA7E2-6BCB-4106-88E2-9FFD8D8FB61C}">
      <dgm:prSet/>
      <dgm:spPr/>
      <dgm:t>
        <a:bodyPr/>
        <a:lstStyle/>
        <a:p>
          <a:endParaRPr lang="en-US"/>
        </a:p>
      </dgm:t>
    </dgm:pt>
    <dgm:pt modelId="{5A407F14-F502-4CC9-BA5C-22E9716A7488}">
      <dgm:prSet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da-DK"/>
            <a:t>Kan placeres i røntgenrum</a:t>
          </a:r>
          <a:endParaRPr lang="en-US"/>
        </a:p>
      </dgm:t>
    </dgm:pt>
    <dgm:pt modelId="{990E6265-A4AF-41BA-B4DC-B91B942DBFCD}" type="parTrans" cxnId="{FD30D3B5-73A3-46AC-A2FC-D58DDEC27760}">
      <dgm:prSet/>
      <dgm:spPr/>
      <dgm:t>
        <a:bodyPr/>
        <a:lstStyle/>
        <a:p>
          <a:endParaRPr lang="en-US"/>
        </a:p>
      </dgm:t>
    </dgm:pt>
    <dgm:pt modelId="{A831875E-061C-43A1-8AC0-90B7A3ADEB33}" type="sibTrans" cxnId="{FD30D3B5-73A3-46AC-A2FC-D58DDEC27760}">
      <dgm:prSet/>
      <dgm:spPr/>
      <dgm:t>
        <a:bodyPr/>
        <a:lstStyle/>
        <a:p>
          <a:endParaRPr lang="en-US"/>
        </a:p>
      </dgm:t>
    </dgm:pt>
    <dgm:pt modelId="{C4D9161C-62A7-4B3A-A732-0DC19E207D98}">
      <dgm:prSet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da-DK"/>
            <a:t>Eller i skadestue</a:t>
          </a:r>
          <a:endParaRPr lang="en-US"/>
        </a:p>
      </dgm:t>
    </dgm:pt>
    <dgm:pt modelId="{4F2C5552-88AD-4D3C-A500-576BE739973C}" type="parTrans" cxnId="{F2C2649C-D56D-4961-BEA2-0D0B5EC62CCF}">
      <dgm:prSet/>
      <dgm:spPr/>
      <dgm:t>
        <a:bodyPr/>
        <a:lstStyle/>
        <a:p>
          <a:endParaRPr lang="en-US"/>
        </a:p>
      </dgm:t>
    </dgm:pt>
    <dgm:pt modelId="{5D739FFD-6776-4902-848A-D9037744F648}" type="sibTrans" cxnId="{F2C2649C-D56D-4961-BEA2-0D0B5EC62CCF}">
      <dgm:prSet/>
      <dgm:spPr/>
      <dgm:t>
        <a:bodyPr/>
        <a:lstStyle/>
        <a:p>
          <a:endParaRPr lang="en-US"/>
        </a:p>
      </dgm:t>
    </dgm:pt>
    <dgm:pt modelId="{F6699D51-9F97-4F0A-A1FD-AE4115D56FA2}">
      <dgm:prSet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da-DK"/>
            <a:t>Billigere end CT</a:t>
          </a:r>
          <a:endParaRPr lang="en-US"/>
        </a:p>
      </dgm:t>
    </dgm:pt>
    <dgm:pt modelId="{BB1C8357-FEC5-47A0-97B2-48B57CE1E794}" type="parTrans" cxnId="{E5D1659B-FB76-4CF0-9670-55EA694B0121}">
      <dgm:prSet/>
      <dgm:spPr/>
      <dgm:t>
        <a:bodyPr/>
        <a:lstStyle/>
        <a:p>
          <a:endParaRPr lang="en-US"/>
        </a:p>
      </dgm:t>
    </dgm:pt>
    <dgm:pt modelId="{2C99D50A-3573-4741-9F9E-3C229CD9A5A6}" type="sibTrans" cxnId="{E5D1659B-FB76-4CF0-9670-55EA694B0121}">
      <dgm:prSet/>
      <dgm:spPr/>
      <dgm:t>
        <a:bodyPr/>
        <a:lstStyle/>
        <a:p>
          <a:endParaRPr lang="en-US"/>
        </a:p>
      </dgm:t>
    </dgm:pt>
    <dgm:pt modelId="{B8167D49-D67F-4164-98FF-C0742059DCD6}">
      <dgm:prSet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da-DK"/>
            <a:t>Billigere i drift</a:t>
          </a:r>
          <a:endParaRPr lang="en-US"/>
        </a:p>
      </dgm:t>
    </dgm:pt>
    <dgm:pt modelId="{C48EE3E0-D9A4-473D-83B2-33BEC37D48B6}" type="parTrans" cxnId="{2BF5E836-103D-4343-A0C3-C216AF6B33C4}">
      <dgm:prSet/>
      <dgm:spPr/>
      <dgm:t>
        <a:bodyPr/>
        <a:lstStyle/>
        <a:p>
          <a:endParaRPr lang="en-US"/>
        </a:p>
      </dgm:t>
    </dgm:pt>
    <dgm:pt modelId="{75881E22-F794-40F7-9186-1BD7523AB877}" type="sibTrans" cxnId="{2BF5E836-103D-4343-A0C3-C216AF6B33C4}">
      <dgm:prSet/>
      <dgm:spPr/>
      <dgm:t>
        <a:bodyPr/>
        <a:lstStyle/>
        <a:p>
          <a:endParaRPr lang="en-US"/>
        </a:p>
      </dgm:t>
    </dgm:pt>
    <dgm:pt modelId="{5DBDDD25-04E8-47C7-99CF-654BED7B0D36}">
      <dgm:prSet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da-DK"/>
            <a:t>Stående optagelser</a:t>
          </a:r>
          <a:endParaRPr lang="en-US"/>
        </a:p>
      </dgm:t>
    </dgm:pt>
    <dgm:pt modelId="{B6474B33-33D5-42C8-96EE-4FF1F0489348}" type="parTrans" cxnId="{6EB2DCA5-D471-42CB-8DAA-FEC7F5F43D88}">
      <dgm:prSet/>
      <dgm:spPr/>
      <dgm:t>
        <a:bodyPr/>
        <a:lstStyle/>
        <a:p>
          <a:endParaRPr lang="en-US"/>
        </a:p>
      </dgm:t>
    </dgm:pt>
    <dgm:pt modelId="{9F790ED6-356B-460A-92F4-E7DA9AFC40DB}" type="sibTrans" cxnId="{6EB2DCA5-D471-42CB-8DAA-FEC7F5F43D88}">
      <dgm:prSet/>
      <dgm:spPr/>
      <dgm:t>
        <a:bodyPr/>
        <a:lstStyle/>
        <a:p>
          <a:endParaRPr lang="en-US"/>
        </a:p>
      </dgm:t>
    </dgm:pt>
    <dgm:pt modelId="{12E55142-823E-4E9A-AE6A-F9C47A30F794}" type="pres">
      <dgm:prSet presAssocID="{4ADFE01D-596B-4E8B-BBC3-170CD1DE85E4}" presName="diagram" presStyleCnt="0">
        <dgm:presLayoutVars>
          <dgm:dir/>
          <dgm:resizeHandles val="exact"/>
        </dgm:presLayoutVars>
      </dgm:prSet>
      <dgm:spPr/>
    </dgm:pt>
    <dgm:pt modelId="{593C20EC-BCA1-4AFA-B916-02E2360A8EC7}" type="pres">
      <dgm:prSet presAssocID="{5158FD81-D2F0-47C2-AC7B-589A83129321}" presName="node" presStyleLbl="node1" presStyleIdx="0" presStyleCnt="5">
        <dgm:presLayoutVars>
          <dgm:bulletEnabled val="1"/>
        </dgm:presLayoutVars>
      </dgm:prSet>
      <dgm:spPr/>
    </dgm:pt>
    <dgm:pt modelId="{5609A311-3D35-4541-A9D5-B0A4E592D88C}" type="pres">
      <dgm:prSet presAssocID="{FC7F9681-D811-4D40-AE4B-9D08D9B08267}" presName="sibTrans" presStyleCnt="0"/>
      <dgm:spPr/>
    </dgm:pt>
    <dgm:pt modelId="{D2F450AF-C8AF-464E-A6C3-639271DD805E}" type="pres">
      <dgm:prSet presAssocID="{6A372131-DDA2-477E-A97E-BDF51E7BD803}" presName="node" presStyleLbl="node1" presStyleIdx="1" presStyleCnt="5">
        <dgm:presLayoutVars>
          <dgm:bulletEnabled val="1"/>
        </dgm:presLayoutVars>
      </dgm:prSet>
      <dgm:spPr/>
    </dgm:pt>
    <dgm:pt modelId="{5935CF58-C275-4392-827C-B5DA39A2821B}" type="pres">
      <dgm:prSet presAssocID="{4070E8D3-11BC-4E8C-AC7B-A92FB693F60B}" presName="sibTrans" presStyleCnt="0"/>
      <dgm:spPr/>
    </dgm:pt>
    <dgm:pt modelId="{853DDD9A-0012-4E24-93EB-0EA8A1370458}" type="pres">
      <dgm:prSet presAssocID="{F6699D51-9F97-4F0A-A1FD-AE4115D56FA2}" presName="node" presStyleLbl="node1" presStyleIdx="2" presStyleCnt="5">
        <dgm:presLayoutVars>
          <dgm:bulletEnabled val="1"/>
        </dgm:presLayoutVars>
      </dgm:prSet>
      <dgm:spPr/>
    </dgm:pt>
    <dgm:pt modelId="{38613630-3943-4D1F-982B-247FB4DB998E}" type="pres">
      <dgm:prSet presAssocID="{2C99D50A-3573-4741-9F9E-3C229CD9A5A6}" presName="sibTrans" presStyleCnt="0"/>
      <dgm:spPr/>
    </dgm:pt>
    <dgm:pt modelId="{3DF14B00-2ABD-4C45-A157-CF9B98EEAE5E}" type="pres">
      <dgm:prSet presAssocID="{B8167D49-D67F-4164-98FF-C0742059DCD6}" presName="node" presStyleLbl="node1" presStyleIdx="3" presStyleCnt="5">
        <dgm:presLayoutVars>
          <dgm:bulletEnabled val="1"/>
        </dgm:presLayoutVars>
      </dgm:prSet>
      <dgm:spPr/>
    </dgm:pt>
    <dgm:pt modelId="{723F9EF5-D538-4377-AA76-8871A689CFAE}" type="pres">
      <dgm:prSet presAssocID="{75881E22-F794-40F7-9186-1BD7523AB877}" presName="sibTrans" presStyleCnt="0"/>
      <dgm:spPr/>
    </dgm:pt>
    <dgm:pt modelId="{BE46D61A-5305-4D06-B34B-AE739EA088B7}" type="pres">
      <dgm:prSet presAssocID="{5DBDDD25-04E8-47C7-99CF-654BED7B0D36}" presName="node" presStyleLbl="node1" presStyleIdx="4" presStyleCnt="5">
        <dgm:presLayoutVars>
          <dgm:bulletEnabled val="1"/>
        </dgm:presLayoutVars>
      </dgm:prSet>
      <dgm:spPr/>
    </dgm:pt>
  </dgm:ptLst>
  <dgm:cxnLst>
    <dgm:cxn modelId="{D1E6CE10-1A49-45C2-98CB-8BC47DC5FAE1}" type="presOf" srcId="{6A372131-DDA2-477E-A97E-BDF51E7BD803}" destId="{D2F450AF-C8AF-464E-A6C3-639271DD805E}" srcOrd="0" destOrd="0" presId="urn:microsoft.com/office/officeart/2005/8/layout/default"/>
    <dgm:cxn modelId="{13C58514-E9B4-434E-B52F-78B7B64768FD}" type="presOf" srcId="{5158FD81-D2F0-47C2-AC7B-589A83129321}" destId="{593C20EC-BCA1-4AFA-B916-02E2360A8EC7}" srcOrd="0" destOrd="0" presId="urn:microsoft.com/office/officeart/2005/8/layout/default"/>
    <dgm:cxn modelId="{2BF5E836-103D-4343-A0C3-C216AF6B33C4}" srcId="{4ADFE01D-596B-4E8B-BBC3-170CD1DE85E4}" destId="{B8167D49-D67F-4164-98FF-C0742059DCD6}" srcOrd="3" destOrd="0" parTransId="{C48EE3E0-D9A4-473D-83B2-33BEC37D48B6}" sibTransId="{75881E22-F794-40F7-9186-1BD7523AB877}"/>
    <dgm:cxn modelId="{3B367C5F-312A-479E-93CA-8A7F7FDC53A4}" type="presOf" srcId="{C4D9161C-62A7-4B3A-A732-0DC19E207D98}" destId="{D2F450AF-C8AF-464E-A6C3-639271DD805E}" srcOrd="0" destOrd="2" presId="urn:microsoft.com/office/officeart/2005/8/layout/default"/>
    <dgm:cxn modelId="{A5B53C99-8E11-43B6-9D6B-05649E61DB02}" type="presOf" srcId="{5DBDDD25-04E8-47C7-99CF-654BED7B0D36}" destId="{BE46D61A-5305-4D06-B34B-AE739EA088B7}" srcOrd="0" destOrd="0" presId="urn:microsoft.com/office/officeart/2005/8/layout/default"/>
    <dgm:cxn modelId="{8CF37999-2AAA-4AAB-8FD4-3FAB8D8FC955}" type="presOf" srcId="{F6699D51-9F97-4F0A-A1FD-AE4115D56FA2}" destId="{853DDD9A-0012-4E24-93EB-0EA8A1370458}" srcOrd="0" destOrd="0" presId="urn:microsoft.com/office/officeart/2005/8/layout/default"/>
    <dgm:cxn modelId="{E5D1659B-FB76-4CF0-9670-55EA694B0121}" srcId="{4ADFE01D-596B-4E8B-BBC3-170CD1DE85E4}" destId="{F6699D51-9F97-4F0A-A1FD-AE4115D56FA2}" srcOrd="2" destOrd="0" parTransId="{BB1C8357-FEC5-47A0-97B2-48B57CE1E794}" sibTransId="{2C99D50A-3573-4741-9F9E-3C229CD9A5A6}"/>
    <dgm:cxn modelId="{F2C2649C-D56D-4961-BEA2-0D0B5EC62CCF}" srcId="{6A372131-DDA2-477E-A97E-BDF51E7BD803}" destId="{C4D9161C-62A7-4B3A-A732-0DC19E207D98}" srcOrd="1" destOrd="0" parTransId="{4F2C5552-88AD-4D3C-A500-576BE739973C}" sibTransId="{5D739FFD-6776-4902-848A-D9037744F648}"/>
    <dgm:cxn modelId="{6EB2DCA5-D471-42CB-8DAA-FEC7F5F43D88}" srcId="{4ADFE01D-596B-4E8B-BBC3-170CD1DE85E4}" destId="{5DBDDD25-04E8-47C7-99CF-654BED7B0D36}" srcOrd="4" destOrd="0" parTransId="{B6474B33-33D5-42C8-96EE-4FF1F0489348}" sibTransId="{9F790ED6-356B-460A-92F4-E7DA9AFC40DB}"/>
    <dgm:cxn modelId="{060EF3A5-DE8C-43F4-9262-5B8A3A06430E}" type="presOf" srcId="{5A407F14-F502-4CC9-BA5C-22E9716A7488}" destId="{D2F450AF-C8AF-464E-A6C3-639271DD805E}" srcOrd="0" destOrd="1" presId="urn:microsoft.com/office/officeart/2005/8/layout/default"/>
    <dgm:cxn modelId="{B7CCCEB2-9CBD-4091-9EA8-4352C624FC1D}" type="presOf" srcId="{B8167D49-D67F-4164-98FF-C0742059DCD6}" destId="{3DF14B00-2ABD-4C45-A157-CF9B98EEAE5E}" srcOrd="0" destOrd="0" presId="urn:microsoft.com/office/officeart/2005/8/layout/default"/>
    <dgm:cxn modelId="{FD30D3B5-73A3-46AC-A2FC-D58DDEC27760}" srcId="{6A372131-DDA2-477E-A97E-BDF51E7BD803}" destId="{5A407F14-F502-4CC9-BA5C-22E9716A7488}" srcOrd="0" destOrd="0" parTransId="{990E6265-A4AF-41BA-B4DC-B91B942DBFCD}" sibTransId="{A831875E-061C-43A1-8AC0-90B7A3ADEB33}"/>
    <dgm:cxn modelId="{3F7BA7E2-6BCB-4106-88E2-9FFD8D8FB61C}" srcId="{4ADFE01D-596B-4E8B-BBC3-170CD1DE85E4}" destId="{6A372131-DDA2-477E-A97E-BDF51E7BD803}" srcOrd="1" destOrd="0" parTransId="{727C170E-E14B-4F2B-BE91-ACAEE648EAC6}" sibTransId="{4070E8D3-11BC-4E8C-AC7B-A92FB693F60B}"/>
    <dgm:cxn modelId="{C3CA0DF0-8E01-49AF-8DAC-1E519C93CD5D}" type="presOf" srcId="{4ADFE01D-596B-4E8B-BBC3-170CD1DE85E4}" destId="{12E55142-823E-4E9A-AE6A-F9C47A30F794}" srcOrd="0" destOrd="0" presId="urn:microsoft.com/office/officeart/2005/8/layout/default"/>
    <dgm:cxn modelId="{1D14FFFF-D820-41A4-8456-1F295E942A97}" srcId="{4ADFE01D-596B-4E8B-BBC3-170CD1DE85E4}" destId="{5158FD81-D2F0-47C2-AC7B-589A83129321}" srcOrd="0" destOrd="0" parTransId="{4D06EB9C-1C27-4B84-9137-EBFF926160EF}" sibTransId="{FC7F9681-D811-4D40-AE4B-9D08D9B08267}"/>
    <dgm:cxn modelId="{2906DA2B-52F0-4C8E-937E-EBB7103F8AE4}" type="presParOf" srcId="{12E55142-823E-4E9A-AE6A-F9C47A30F794}" destId="{593C20EC-BCA1-4AFA-B916-02E2360A8EC7}" srcOrd="0" destOrd="0" presId="urn:microsoft.com/office/officeart/2005/8/layout/default"/>
    <dgm:cxn modelId="{32C65806-3F94-483F-868C-8A4038AD0AC7}" type="presParOf" srcId="{12E55142-823E-4E9A-AE6A-F9C47A30F794}" destId="{5609A311-3D35-4541-A9D5-B0A4E592D88C}" srcOrd="1" destOrd="0" presId="urn:microsoft.com/office/officeart/2005/8/layout/default"/>
    <dgm:cxn modelId="{BD3391DD-1F74-423E-BDB3-A294DF54374A}" type="presParOf" srcId="{12E55142-823E-4E9A-AE6A-F9C47A30F794}" destId="{D2F450AF-C8AF-464E-A6C3-639271DD805E}" srcOrd="2" destOrd="0" presId="urn:microsoft.com/office/officeart/2005/8/layout/default"/>
    <dgm:cxn modelId="{C13C5C19-80FA-432F-B7A6-85CFB95EA17D}" type="presParOf" srcId="{12E55142-823E-4E9A-AE6A-F9C47A30F794}" destId="{5935CF58-C275-4392-827C-B5DA39A2821B}" srcOrd="3" destOrd="0" presId="urn:microsoft.com/office/officeart/2005/8/layout/default"/>
    <dgm:cxn modelId="{3FB65916-A248-4880-9837-DBAF84101ACD}" type="presParOf" srcId="{12E55142-823E-4E9A-AE6A-F9C47A30F794}" destId="{853DDD9A-0012-4E24-93EB-0EA8A1370458}" srcOrd="4" destOrd="0" presId="urn:microsoft.com/office/officeart/2005/8/layout/default"/>
    <dgm:cxn modelId="{A67AB47A-5ECD-47E2-8BA1-BA4ABECD7D82}" type="presParOf" srcId="{12E55142-823E-4E9A-AE6A-F9C47A30F794}" destId="{38613630-3943-4D1F-982B-247FB4DB998E}" srcOrd="5" destOrd="0" presId="urn:microsoft.com/office/officeart/2005/8/layout/default"/>
    <dgm:cxn modelId="{AA2D526A-B5C5-4E83-8FD8-334B34CB66BA}" type="presParOf" srcId="{12E55142-823E-4E9A-AE6A-F9C47A30F794}" destId="{3DF14B00-2ABD-4C45-A157-CF9B98EEAE5E}" srcOrd="6" destOrd="0" presId="urn:microsoft.com/office/officeart/2005/8/layout/default"/>
    <dgm:cxn modelId="{C73A67DB-12D7-4FBB-A58D-FF6DE003D763}" type="presParOf" srcId="{12E55142-823E-4E9A-AE6A-F9C47A30F794}" destId="{723F9EF5-D538-4377-AA76-8871A689CFAE}" srcOrd="7" destOrd="0" presId="urn:microsoft.com/office/officeart/2005/8/layout/default"/>
    <dgm:cxn modelId="{8189692E-3ED8-4A24-8FCD-901BAD0524EA}" type="presParOf" srcId="{12E55142-823E-4E9A-AE6A-F9C47A30F794}" destId="{BE46D61A-5305-4D06-B34B-AE739EA088B7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3C20EC-BCA1-4AFA-B916-02E2360A8EC7}">
      <dsp:nvSpPr>
        <dsp:cNvPr id="0" name=""/>
        <dsp:cNvSpPr/>
      </dsp:nvSpPr>
      <dsp:spPr>
        <a:xfrm>
          <a:off x="811122" y="216"/>
          <a:ext cx="2057183" cy="1234309"/>
        </a:xfrm>
        <a:prstGeom prst="rect">
          <a:avLst/>
        </a:prstGeom>
        <a:solidFill>
          <a:schemeClr val="accent2">
            <a:lumMod val="5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800" kern="1200"/>
            <a:t>Lav dosis</a:t>
          </a:r>
          <a:endParaRPr lang="en-US" sz="1800" kern="1200"/>
        </a:p>
      </dsp:txBody>
      <dsp:txXfrm>
        <a:off x="811122" y="216"/>
        <a:ext cx="2057183" cy="1234309"/>
      </dsp:txXfrm>
    </dsp:sp>
    <dsp:sp modelId="{D2F450AF-C8AF-464E-A6C3-639271DD805E}">
      <dsp:nvSpPr>
        <dsp:cNvPr id="0" name=""/>
        <dsp:cNvSpPr/>
      </dsp:nvSpPr>
      <dsp:spPr>
        <a:xfrm>
          <a:off x="3074023" y="216"/>
          <a:ext cx="2057183" cy="1234309"/>
        </a:xfrm>
        <a:prstGeom prst="rect">
          <a:avLst/>
        </a:prstGeom>
        <a:solidFill>
          <a:schemeClr val="accent2">
            <a:lumMod val="5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800" kern="1200"/>
            <a:t>Nem tilgængelighed</a:t>
          </a:r>
          <a:endParaRPr lang="en-US" sz="18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a-DK" sz="1400" kern="1200"/>
            <a:t>Kan placeres i røntgenrum</a:t>
          </a:r>
          <a:endParaRPr lang="en-US" sz="14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a-DK" sz="1400" kern="1200"/>
            <a:t>Eller i skadestue</a:t>
          </a:r>
          <a:endParaRPr lang="en-US" sz="1400" kern="1200"/>
        </a:p>
      </dsp:txBody>
      <dsp:txXfrm>
        <a:off x="3074023" y="216"/>
        <a:ext cx="2057183" cy="1234309"/>
      </dsp:txXfrm>
    </dsp:sp>
    <dsp:sp modelId="{853DDD9A-0012-4E24-93EB-0EA8A1370458}">
      <dsp:nvSpPr>
        <dsp:cNvPr id="0" name=""/>
        <dsp:cNvSpPr/>
      </dsp:nvSpPr>
      <dsp:spPr>
        <a:xfrm>
          <a:off x="811122" y="1440245"/>
          <a:ext cx="2057183" cy="1234309"/>
        </a:xfrm>
        <a:prstGeom prst="rect">
          <a:avLst/>
        </a:prstGeom>
        <a:solidFill>
          <a:schemeClr val="accent2">
            <a:lumMod val="5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800" kern="1200"/>
            <a:t>Billigere end CT</a:t>
          </a:r>
          <a:endParaRPr lang="en-US" sz="1800" kern="1200"/>
        </a:p>
      </dsp:txBody>
      <dsp:txXfrm>
        <a:off x="811122" y="1440245"/>
        <a:ext cx="2057183" cy="1234309"/>
      </dsp:txXfrm>
    </dsp:sp>
    <dsp:sp modelId="{3DF14B00-2ABD-4C45-A157-CF9B98EEAE5E}">
      <dsp:nvSpPr>
        <dsp:cNvPr id="0" name=""/>
        <dsp:cNvSpPr/>
      </dsp:nvSpPr>
      <dsp:spPr>
        <a:xfrm>
          <a:off x="3074023" y="1440245"/>
          <a:ext cx="2057183" cy="1234309"/>
        </a:xfrm>
        <a:prstGeom prst="rect">
          <a:avLst/>
        </a:prstGeom>
        <a:solidFill>
          <a:schemeClr val="accent2">
            <a:lumMod val="5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800" kern="1200"/>
            <a:t>Billigere i drift</a:t>
          </a:r>
          <a:endParaRPr lang="en-US" sz="1800" kern="1200"/>
        </a:p>
      </dsp:txBody>
      <dsp:txXfrm>
        <a:off x="3074023" y="1440245"/>
        <a:ext cx="2057183" cy="1234309"/>
      </dsp:txXfrm>
    </dsp:sp>
    <dsp:sp modelId="{BE46D61A-5305-4D06-B34B-AE739EA088B7}">
      <dsp:nvSpPr>
        <dsp:cNvPr id="0" name=""/>
        <dsp:cNvSpPr/>
      </dsp:nvSpPr>
      <dsp:spPr>
        <a:xfrm>
          <a:off x="1942572" y="2880273"/>
          <a:ext cx="2057183" cy="1234309"/>
        </a:xfrm>
        <a:prstGeom prst="rect">
          <a:avLst/>
        </a:prstGeom>
        <a:solidFill>
          <a:schemeClr val="accent2">
            <a:lumMod val="5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800" kern="1200"/>
            <a:t>Stående optagelser</a:t>
          </a:r>
          <a:endParaRPr lang="en-US" sz="1800" kern="1200"/>
        </a:p>
      </dsp:txBody>
      <dsp:txXfrm>
        <a:off x="1942572" y="2880273"/>
        <a:ext cx="2057183" cy="12343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A9CF23-3D6A-49C5-BF48-39081556C0E1}" type="datetimeFigureOut">
              <a:rPr lang="da-DK" smtClean="0"/>
              <a:t>30-10-2025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AB40B0-3A36-4ACA-B935-DBED825605A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542357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AB40B0-3A36-4ACA-B935-DBED825605A2}" type="slidenum">
              <a:rPr lang="da-DK" smtClean="0"/>
              <a:t>11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796183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AB40B0-3A36-4ACA-B935-DBED825605A2}" type="slidenum">
              <a:rPr lang="da-DK" smtClean="0"/>
              <a:t>14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627325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AB40B0-3A36-4ACA-B935-DBED825605A2}" type="slidenum">
              <a:rPr lang="da-DK" smtClean="0"/>
              <a:t>22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355618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r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268760"/>
            <a:ext cx="11809635" cy="1224136"/>
          </a:xfrm>
          <a:solidFill>
            <a:srgbClr val="FFFFFF"/>
          </a:solidFill>
        </p:spPr>
        <p:txBody>
          <a:bodyPr/>
          <a:lstStyle>
            <a:lvl1pPr>
              <a:defRPr sz="3733" kern="1200" spc="400" baseline="0">
                <a:solidFill>
                  <a:srgbClr val="16165D"/>
                </a:solidFill>
              </a:defRPr>
            </a:lvl1pPr>
          </a:lstStyle>
          <a:p>
            <a:r>
              <a:rPr lang="da-DK"/>
              <a:t>Klik for at redigere titeltypografien i masteren</a:t>
            </a:r>
            <a:endParaRPr lang="da-DK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2708920"/>
            <a:ext cx="12192000" cy="3168352"/>
          </a:xfrm>
        </p:spPr>
        <p:txBody>
          <a:bodyPr/>
          <a:lstStyle/>
          <a:p>
            <a:r>
              <a:rPr lang="da-DK"/>
              <a:t>Klik på ikonet for at tilføje et billede</a:t>
            </a:r>
            <a:endParaRPr lang="da-DK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FBD3488-265F-46C2-A44B-6C934126EECB}" type="slidenum">
              <a:rPr lang="da-DK" smtClean="0"/>
              <a:t>‹nr.›</a:t>
            </a:fld>
            <a:endParaRPr lang="da-DK"/>
          </a:p>
        </p:txBody>
      </p:sp>
      <p:cxnSp>
        <p:nvCxnSpPr>
          <p:cNvPr id="5" name="Straight Connector 4"/>
          <p:cNvCxnSpPr/>
          <p:nvPr/>
        </p:nvCxnSpPr>
        <p:spPr>
          <a:xfrm>
            <a:off x="633726" y="2276872"/>
            <a:ext cx="11175911" cy="0"/>
          </a:xfrm>
          <a:prstGeom prst="line">
            <a:avLst/>
          </a:prstGeom>
          <a:ln w="25400" cap="rnd">
            <a:solidFill>
              <a:srgbClr val="000E4B">
                <a:alpha val="50000"/>
              </a:srgbClr>
            </a:solidFill>
            <a:prstDash val="sysDot"/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452828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 og billede (portræ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241376"/>
            <a:ext cx="11809635" cy="594320"/>
          </a:xfrm>
        </p:spPr>
        <p:txBody>
          <a:bodyPr/>
          <a:lstStyle>
            <a:lvl1pPr marL="478355" indent="0">
              <a:defRPr kern="1200" spc="400" baseline="0"/>
            </a:lvl1pPr>
          </a:lstStyle>
          <a:p>
            <a:r>
              <a:rPr lang="da-DK"/>
              <a:t>Klik for at redigere titeltypografien i masteren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3725" y="1981200"/>
            <a:ext cx="5942329" cy="4114800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7344141" y="1988841"/>
            <a:ext cx="4415367" cy="4103985"/>
          </a:xfrm>
        </p:spPr>
        <p:txBody>
          <a:bodyPr/>
          <a:lstStyle/>
          <a:p>
            <a:r>
              <a:rPr lang="da-DK"/>
              <a:t>Klik på ikonet for at tilføje et billede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 sz="1333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1FBD3488-265F-46C2-A44B-6C934126EECB}" type="slidenum">
              <a:rPr lang="da-DK" smtClean="0"/>
              <a:t>‹nr.›</a:t>
            </a:fld>
            <a:endParaRPr lang="da-DK"/>
          </a:p>
        </p:txBody>
      </p:sp>
      <p:cxnSp>
        <p:nvCxnSpPr>
          <p:cNvPr id="6" name="Straight Connector 5"/>
          <p:cNvCxnSpPr/>
          <p:nvPr/>
        </p:nvCxnSpPr>
        <p:spPr>
          <a:xfrm>
            <a:off x="633726" y="1844824"/>
            <a:ext cx="11175911" cy="0"/>
          </a:xfrm>
          <a:prstGeom prst="line">
            <a:avLst/>
          </a:prstGeom>
          <a:ln w="25400" cap="rnd">
            <a:solidFill>
              <a:srgbClr val="000E4B">
                <a:alpha val="50000"/>
              </a:srgbClr>
            </a:solidFill>
            <a:prstDash val="sysDot"/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8897495"/>
      </p:ext>
    </p:extLst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 og billede (landskab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241376"/>
            <a:ext cx="11809635" cy="594320"/>
          </a:xfrm>
        </p:spPr>
        <p:txBody>
          <a:bodyPr/>
          <a:lstStyle>
            <a:lvl1pPr marL="478355" indent="0">
              <a:tabLst>
                <a:tab pos="482588" algn="l"/>
              </a:tabLst>
              <a:defRPr kern="1200" spc="400" baseline="0"/>
            </a:lvl1pPr>
          </a:lstStyle>
          <a:p>
            <a:r>
              <a:rPr lang="da-DK"/>
              <a:t>Klik for at redigere titeltypografien i masteren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3725" y="1981200"/>
            <a:ext cx="4982223" cy="4114800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5904838" y="1988841"/>
            <a:ext cx="5855793" cy="2951857"/>
          </a:xfrm>
        </p:spPr>
        <p:txBody>
          <a:bodyPr/>
          <a:lstStyle/>
          <a:p>
            <a:r>
              <a:rPr lang="da-DK"/>
              <a:t>Klik på ikonet for at tilføje et billede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FBD3488-265F-46C2-A44B-6C934126EECB}" type="slidenum">
              <a:rPr lang="da-DK" smtClean="0"/>
              <a:t>‹nr.›</a:t>
            </a:fld>
            <a:endParaRPr lang="da-DK"/>
          </a:p>
        </p:txBody>
      </p:sp>
      <p:cxnSp>
        <p:nvCxnSpPr>
          <p:cNvPr id="6" name="Straight Connector 5"/>
          <p:cNvCxnSpPr/>
          <p:nvPr/>
        </p:nvCxnSpPr>
        <p:spPr>
          <a:xfrm>
            <a:off x="633726" y="1844824"/>
            <a:ext cx="11175911" cy="0"/>
          </a:xfrm>
          <a:prstGeom prst="line">
            <a:avLst/>
          </a:prstGeom>
          <a:ln w="25400" cap="rnd">
            <a:solidFill>
              <a:srgbClr val="000E4B">
                <a:alpha val="50000"/>
              </a:srgbClr>
            </a:solidFill>
            <a:prstDash val="sysDot"/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0605112"/>
      </p:ext>
    </p:extLst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 (ingen billled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241376"/>
            <a:ext cx="11809635" cy="594320"/>
          </a:xfrm>
        </p:spPr>
        <p:txBody>
          <a:bodyPr/>
          <a:lstStyle>
            <a:lvl1pPr marL="478355" indent="0">
              <a:tabLst>
                <a:tab pos="482588" algn="l"/>
              </a:tabLst>
              <a:defRPr/>
            </a:lvl1pPr>
          </a:lstStyle>
          <a:p>
            <a:r>
              <a:rPr lang="da-DK"/>
              <a:t>Klik for at redigere titeltypografien i masteren</a:t>
            </a:r>
            <a:endParaRPr lang="da-DK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BD3488-265F-46C2-A44B-6C934126EECB}" type="slidenum">
              <a:rPr lang="da-DK" smtClean="0"/>
              <a:t>‹nr.›</a:t>
            </a:fld>
            <a:endParaRPr lang="da-DK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633726" y="1981200"/>
            <a:ext cx="11175911" cy="4114800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633726" y="1844824"/>
            <a:ext cx="11175911" cy="0"/>
          </a:xfrm>
          <a:prstGeom prst="line">
            <a:avLst/>
          </a:prstGeom>
          <a:ln w="25400" cap="rnd">
            <a:solidFill>
              <a:srgbClr val="000E4B">
                <a:alpha val="50000"/>
              </a:srgbClr>
            </a:solidFill>
            <a:prstDash val="sysDot"/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3543984"/>
      </p:ext>
    </p:extLst>
  </p:cSld>
  <p:clrMapOvr>
    <a:masterClrMapping/>
  </p:clrMapOvr>
  <p:transition spd="slow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yt afsn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678283"/>
          </a:xfrm>
        </p:spPr>
        <p:txBody>
          <a:bodyPr anchor="t"/>
          <a:lstStyle>
            <a:lvl1pPr algn="l">
              <a:defRPr sz="5333" b="0" cap="none" baseline="0"/>
            </a:lvl1pPr>
          </a:lstStyle>
          <a:p>
            <a:r>
              <a:rPr lang="da-DK"/>
              <a:t>Klik for at redigere titeltypografien i masteren</a:t>
            </a:r>
            <a:endParaRPr lang="da-DK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400"/>
            </a:lvl1pPr>
            <a:lvl2pPr marL="609585" indent="0">
              <a:buNone/>
              <a:defRPr sz="2400"/>
            </a:lvl2pPr>
            <a:lvl3pPr marL="1219170" indent="0">
              <a:buNone/>
              <a:defRPr sz="2133"/>
            </a:lvl3pPr>
            <a:lvl4pPr marL="1828754" indent="0">
              <a:buNone/>
              <a:defRPr sz="1867"/>
            </a:lvl4pPr>
            <a:lvl5pPr marL="2438339" indent="0">
              <a:buNone/>
              <a:defRPr sz="1867"/>
            </a:lvl5pPr>
            <a:lvl6pPr marL="3047924" indent="0">
              <a:buNone/>
              <a:defRPr sz="1867"/>
            </a:lvl6pPr>
            <a:lvl7pPr marL="3657509" indent="0">
              <a:buNone/>
              <a:defRPr sz="1867"/>
            </a:lvl7pPr>
            <a:lvl8pPr marL="4267093" indent="0">
              <a:buNone/>
              <a:defRPr sz="1867"/>
            </a:lvl8pPr>
            <a:lvl9pPr marL="4876678" indent="0">
              <a:buNone/>
              <a:defRPr sz="1867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BD3488-265F-46C2-A44B-6C934126EECB}" type="slidenum">
              <a:rPr lang="da-DK" smtClean="0"/>
              <a:t>‹nr.›</a:t>
            </a:fld>
            <a:endParaRPr lang="da-DK"/>
          </a:p>
        </p:txBody>
      </p:sp>
      <p:cxnSp>
        <p:nvCxnSpPr>
          <p:cNvPr id="5" name="Straight Connector 4"/>
          <p:cNvCxnSpPr/>
          <p:nvPr/>
        </p:nvCxnSpPr>
        <p:spPr>
          <a:xfrm>
            <a:off x="633726" y="5085184"/>
            <a:ext cx="11175911" cy="0"/>
          </a:xfrm>
          <a:prstGeom prst="line">
            <a:avLst/>
          </a:prstGeom>
          <a:ln w="25400" cap="rnd">
            <a:solidFill>
              <a:srgbClr val="000E4B">
                <a:alpha val="50000"/>
              </a:srgbClr>
            </a:solidFill>
            <a:prstDash val="sysDot"/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1206442"/>
      </p:ext>
    </p:extLst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BD3488-265F-46C2-A44B-6C934126EEC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56679659"/>
      </p:ext>
    </p:extLst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lede med 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marL="0" indent="0" algn="ctr">
              <a:tabLst/>
              <a:defRPr sz="2667" b="0"/>
            </a:lvl1pPr>
          </a:lstStyle>
          <a:p>
            <a:r>
              <a:rPr lang="da-DK"/>
              <a:t>Klik for at redigere titeltypografien i masteren</a:t>
            </a:r>
            <a:endParaRPr lang="da-DK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1268761"/>
            <a:ext cx="7315200" cy="3458815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pPr lvl="0"/>
            <a:r>
              <a:rPr lang="da-DK" noProof="0"/>
              <a:t>Klik på ikonet for at tilføje et billede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 algn="ctr">
              <a:buNone/>
              <a:defRPr sz="24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BD3488-265F-46C2-A44B-6C934126EECB}" type="slidenum">
              <a:rPr lang="da-DK" smtClean="0"/>
              <a:t>‹nr.›</a:t>
            </a:fld>
            <a:endParaRPr lang="da-DK"/>
          </a:p>
        </p:txBody>
      </p:sp>
      <p:cxnSp>
        <p:nvCxnSpPr>
          <p:cNvPr id="6" name="Straight Connector 5"/>
          <p:cNvCxnSpPr/>
          <p:nvPr/>
        </p:nvCxnSpPr>
        <p:spPr>
          <a:xfrm>
            <a:off x="2447595" y="5373216"/>
            <a:ext cx="7296811" cy="0"/>
          </a:xfrm>
          <a:prstGeom prst="line">
            <a:avLst/>
          </a:prstGeom>
          <a:ln w="25400" cap="rnd">
            <a:solidFill>
              <a:srgbClr val="000E4B">
                <a:alpha val="50000"/>
              </a:srgbClr>
            </a:solidFill>
            <a:prstDash val="sysDot"/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0604437"/>
      </p:ext>
    </p:extLst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DF2E8D-FECF-1809-2F77-7171DF1CD9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5C2883DC-1CB2-9A48-87DA-3ADB35EC28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2D011C9F-417D-8C3E-FA5C-0889B1012F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83EF1-BAB9-45E1-8CA9-8422B1ADD70C}" type="datetimeFigureOut">
              <a:rPr lang="da-DK" smtClean="0"/>
              <a:t>30-10-2025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19AB8EE1-518D-64A3-E6F5-E442E91B6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081C2DB6-1E34-4DFC-3A20-99B5A4525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D3488-265F-46C2-A44B-6C934126EEC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47749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-Met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4AE46EBE-9676-7F4A-B928-6AD358CBF39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0130" y="1920240"/>
            <a:ext cx="10938783" cy="3683000"/>
          </a:xfrm>
          <a:prstGeom prst="rect">
            <a:avLst/>
          </a:prstGeom>
        </p:spPr>
        <p:txBody>
          <a:bodyPr/>
          <a:lstStyle>
            <a:lvl1pPr>
              <a:buClr>
                <a:schemeClr val="accent2"/>
              </a:buClr>
              <a:defRPr sz="1800" b="0" cap="none" spc="0" baseline="0">
                <a:ln w="0"/>
                <a:solidFill>
                  <a:schemeClr val="bg1"/>
                </a:solidFill>
                <a:effectLst/>
                <a:latin typeface="Soleto" panose="020B0606020203030204" pitchFamily="34" charset="77"/>
              </a:defRPr>
            </a:lvl1pPr>
            <a:lvl2pPr>
              <a:buClr>
                <a:schemeClr val="accent2"/>
              </a:buClr>
              <a:defRPr sz="1800" b="0" cap="none" spc="0" baseline="0">
                <a:ln w="0"/>
                <a:solidFill>
                  <a:schemeClr val="bg1"/>
                </a:solidFill>
                <a:effectLst/>
                <a:latin typeface="Soleto" panose="020B0606020203030204" pitchFamily="34" charset="77"/>
              </a:defRPr>
            </a:lvl2pPr>
            <a:lvl3pPr>
              <a:buClr>
                <a:schemeClr val="accent2"/>
              </a:buClr>
              <a:defRPr sz="1800" b="0" cap="none" spc="0" baseline="0">
                <a:ln w="0"/>
                <a:solidFill>
                  <a:schemeClr val="bg1"/>
                </a:solidFill>
                <a:effectLst/>
                <a:latin typeface="Soleto" panose="020B0606020203030204" pitchFamily="34" charset="77"/>
              </a:defRPr>
            </a:lvl3pPr>
            <a:lvl4pPr>
              <a:buClr>
                <a:schemeClr val="accent2"/>
              </a:buClr>
              <a:defRPr sz="1800" b="0" cap="none" spc="0" baseline="0">
                <a:ln w="0"/>
                <a:solidFill>
                  <a:schemeClr val="bg1"/>
                </a:solidFill>
                <a:effectLst/>
                <a:latin typeface="Soleto" panose="020B0606020203030204" pitchFamily="34" charset="77"/>
              </a:defRPr>
            </a:lvl4pPr>
            <a:lvl5pPr>
              <a:buClr>
                <a:schemeClr val="accent2"/>
              </a:buClr>
              <a:defRPr sz="1800" b="0" cap="none" spc="0" baseline="0">
                <a:ln w="0"/>
                <a:solidFill>
                  <a:schemeClr val="bg1"/>
                </a:solidFill>
                <a:effectLst/>
                <a:latin typeface="Soleto" panose="020B0606020203030204" pitchFamily="34" charset="77"/>
              </a:defRPr>
            </a:lvl5pPr>
          </a:lstStyle>
          <a:p>
            <a:pPr lvl="0"/>
            <a:r>
              <a:rPr lang="en-US"/>
              <a:t>Click to edit Master bullet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itle 13">
            <a:extLst>
              <a:ext uri="{FF2B5EF4-FFF2-40B4-BE49-F238E27FC236}">
                <a16:creationId xmlns:a16="http://schemas.microsoft.com/office/drawing/2014/main" id="{B430DC52-3470-B14D-8933-A0E02E5CD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130" y="299000"/>
            <a:ext cx="10938783" cy="757641"/>
          </a:xfrm>
          <a:prstGeom prst="rect">
            <a:avLst/>
          </a:prstGeom>
        </p:spPr>
        <p:txBody>
          <a:bodyPr/>
          <a:lstStyle>
            <a:lvl1pPr>
              <a:defRPr sz="3600" b="1" i="0" u="sng" cap="none" baseline="0">
                <a:solidFill>
                  <a:schemeClr val="bg1"/>
                </a:solidFill>
                <a:uFill>
                  <a:solidFill>
                    <a:schemeClr val="accent2"/>
                  </a:solidFill>
                </a:uFill>
                <a:latin typeface="Soleto" panose="020B0606020203030204" pitchFamily="34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D1D1AB3D-404A-394C-B6B3-03293983CDE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0130" y="1254762"/>
            <a:ext cx="10938783" cy="325119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bg1"/>
              </a:buClr>
              <a:buFontTx/>
              <a:buNone/>
              <a:defRPr sz="2800" b="1" i="0" cap="all" spc="0" baseline="0">
                <a:ln w="0"/>
                <a:solidFill>
                  <a:schemeClr val="accent2"/>
                </a:solidFill>
                <a:effectLst/>
                <a:latin typeface="Antarctican Headline Semibold" pitchFamily="2" charset="77"/>
              </a:defRPr>
            </a:lvl1pPr>
            <a:lvl2pPr>
              <a:buClr>
                <a:schemeClr val="bg1"/>
              </a:buClr>
              <a:defRPr b="0" cap="none" spc="0" baseline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oleto" panose="020B0606020203030204" pitchFamily="34" charset="77"/>
              </a:defRPr>
            </a:lvl2pPr>
            <a:lvl3pPr>
              <a:buClr>
                <a:schemeClr val="bg1"/>
              </a:buClr>
              <a:defRPr b="0" cap="none" spc="0" baseline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oleto" panose="020B0606020203030204" pitchFamily="34" charset="77"/>
              </a:defRPr>
            </a:lvl3pPr>
            <a:lvl4pPr>
              <a:buClr>
                <a:schemeClr val="bg1"/>
              </a:buClr>
              <a:defRPr b="0" cap="none" spc="0" baseline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oleto" panose="020B0606020203030204" pitchFamily="34" charset="77"/>
              </a:defRPr>
            </a:lvl4pPr>
            <a:lvl5pPr>
              <a:buClr>
                <a:schemeClr val="bg1"/>
              </a:buClr>
              <a:defRPr b="0" cap="none" spc="0" baseline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oleto" panose="020B0606020203030204" pitchFamily="34" charset="77"/>
              </a:defRPr>
            </a:lvl5pPr>
          </a:lstStyle>
          <a:p>
            <a:pPr lvl="0"/>
            <a:r>
              <a:rPr lang="en-US"/>
              <a:t>Click to edit Sub Title</a:t>
            </a:r>
          </a:p>
        </p:txBody>
      </p:sp>
    </p:spTree>
    <p:extLst>
      <p:ext uri="{BB962C8B-B14F-4D97-AF65-F5344CB8AC3E}">
        <p14:creationId xmlns:p14="http://schemas.microsoft.com/office/powerpoint/2010/main" val="3661127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1241376"/>
            <a:ext cx="11280576" cy="594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a-DK" dirty="0"/>
              <a:t>Klik for at redigere titeltypografi i masteren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8737600" y="6237313"/>
            <a:ext cx="2844800" cy="4841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33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1FBD3488-265F-46C2-A44B-6C934126EECB}" type="slidenum">
              <a:rPr lang="da-DK" smtClean="0"/>
              <a:t>‹nr.›</a:t>
            </a:fld>
            <a:endParaRPr lang="da-DK"/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0" y="103"/>
            <a:ext cx="12192000" cy="36000"/>
          </a:xfrm>
          <a:prstGeom prst="rect">
            <a:avLst/>
          </a:prstGeom>
          <a:solidFill>
            <a:srgbClr val="000E4B"/>
          </a:solidFill>
          <a:ln>
            <a:solidFill>
              <a:srgbClr val="000090"/>
            </a:solidFill>
          </a:ln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33"/>
              <a:t>w</a:t>
            </a:r>
            <a:endParaRPr lang="en-US" sz="133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2384" y="260648"/>
            <a:ext cx="2389189" cy="39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488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ransition spd="slow">
    <p:cover/>
  </p:transition>
  <p:txStyles>
    <p:titleStyle>
      <a:lvl1pPr marL="719982" algn="l" rtl="0" eaLnBrk="1" fontAlgn="base" hangingPunct="1">
        <a:spcBef>
          <a:spcPct val="0"/>
        </a:spcBef>
        <a:spcAft>
          <a:spcPct val="0"/>
        </a:spcAft>
        <a:tabLst>
          <a:tab pos="723882" algn="l"/>
        </a:tabLst>
        <a:defRPr sz="3733" kern="1200" cap="none" spc="400" baseline="0">
          <a:solidFill>
            <a:schemeClr val="tx1"/>
          </a:solidFill>
          <a:latin typeface="Verdana" panose="020B0604030504040204" pitchFamily="34" charset="0"/>
          <a:ea typeface="Verdana" pitchFamily="34" charset="0"/>
          <a:cs typeface="Verdana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Times New Roman" pitchFamily="18" charset="0"/>
        </a:defRPr>
      </a:lvl5pPr>
      <a:lvl6pPr marL="609585"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Times New Roman" pitchFamily="18" charset="0"/>
        </a:defRPr>
      </a:lvl6pPr>
      <a:lvl7pPr marL="1219170"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Times New Roman" pitchFamily="18" charset="0"/>
        </a:defRPr>
      </a:lvl7pPr>
      <a:lvl8pPr marL="1828754"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Times New Roman" pitchFamily="18" charset="0"/>
        </a:defRPr>
      </a:lvl8pPr>
      <a:lvl9pPr marL="2438339"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Times New Roman" pitchFamily="18" charset="0"/>
        </a:defRPr>
      </a:lvl9pPr>
    </p:titleStyle>
    <p:bodyStyle>
      <a:lvl1pPr marL="457189" indent="-457189" algn="l" rtl="0" eaLnBrk="1" fontAlgn="base" hangingPunct="1">
        <a:spcBef>
          <a:spcPct val="20000"/>
        </a:spcBef>
        <a:spcAft>
          <a:spcPct val="0"/>
        </a:spcAft>
        <a:buFontTx/>
        <a:buBlip>
          <a:blip r:embed="rId12"/>
        </a:buBlip>
        <a:defRPr sz="24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marL="990575" indent="-380990" algn="l" rtl="0" eaLnBrk="1" fontAlgn="base" hangingPunct="1">
        <a:spcBef>
          <a:spcPct val="20000"/>
        </a:spcBef>
        <a:spcAft>
          <a:spcPct val="0"/>
        </a:spcAft>
        <a:buClr>
          <a:srgbClr val="FF6600"/>
        </a:buClr>
        <a:buFont typeface="Arial" pitchFamily="34" charset="0"/>
        <a:buChar char="•"/>
        <a:defRPr sz="24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marL="1523962" indent="-304792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</a:defRPr>
      </a:lvl3pPr>
      <a:lvl4pPr marL="2133547" indent="-304792" algn="l" rtl="0" eaLnBrk="1" fontAlgn="base" hangingPunct="1">
        <a:spcBef>
          <a:spcPct val="20000"/>
        </a:spcBef>
        <a:spcAft>
          <a:spcPct val="0"/>
        </a:spcAft>
        <a:buChar char="–"/>
        <a:defRPr sz="2667">
          <a:solidFill>
            <a:schemeClr val="tx1"/>
          </a:solidFill>
          <a:latin typeface="+mn-lt"/>
        </a:defRPr>
      </a:lvl4pPr>
      <a:lvl5pPr marL="2743131" indent="-304792" algn="l" rtl="0" eaLnBrk="1" fontAlgn="base" hangingPunct="1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</a:defRPr>
      </a:lvl5pPr>
      <a:lvl6pPr marL="3352716" indent="-304792" algn="l" rtl="0" eaLnBrk="1" fontAlgn="base" hangingPunct="1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</a:defRPr>
      </a:lvl6pPr>
      <a:lvl7pPr marL="3962301" indent="-304792" algn="l" rtl="0" eaLnBrk="1" fontAlgn="base" hangingPunct="1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</a:defRPr>
      </a:lvl7pPr>
      <a:lvl8pPr marL="4571886" indent="-304792" algn="l" rtl="0" eaLnBrk="1" fontAlgn="base" hangingPunct="1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</a:defRPr>
      </a:lvl8pPr>
      <a:lvl9pPr marL="5181470" indent="-304792" algn="l" rtl="0" eaLnBrk="1" fontAlgn="base" hangingPunct="1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</a:defRPr>
      </a:lvl9pPr>
    </p:bodyStyle>
    <p:otherStyle>
      <a:defPPr>
        <a:defRPr lang="da-DK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9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8.emf"/><Relationship Id="rId5" Type="http://schemas.openxmlformats.org/officeDocument/2006/relationships/image" Target="../media/image27.emf"/><Relationship Id="rId4" Type="http://schemas.openxmlformats.org/officeDocument/2006/relationships/notesSlide" Target="../notesSlides/notesSlid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emf"/><Relationship Id="rId4" Type="http://schemas.openxmlformats.org/officeDocument/2006/relationships/image" Target="../media/image33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gif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10" Type="http://schemas.openxmlformats.org/officeDocument/2006/relationships/image" Target="../media/image60.png"/><Relationship Id="rId4" Type="http://schemas.openxmlformats.org/officeDocument/2006/relationships/image" Target="../media/image54.gif"/><Relationship Id="rId9" Type="http://schemas.openxmlformats.org/officeDocument/2006/relationships/image" Target="../media/image5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74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3EFD9C-D9E7-7737-E4FF-1174E982D5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/>
              <a:t>Nyt fra </a:t>
            </a:r>
            <a:r>
              <a:rPr lang="da-DK" dirty="0" err="1"/>
              <a:t>Santax</a:t>
            </a:r>
            <a:endParaRPr lang="da-DK" dirty="0"/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9B642113-74BD-EBA1-D7F0-14EFA1B28E6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/>
              <a:t>Niklas </a:t>
            </a:r>
            <a:r>
              <a:rPr lang="da-DK" dirty="0" err="1"/>
              <a:t>Baunwall</a:t>
            </a:r>
            <a:r>
              <a:rPr lang="da-DK" dirty="0"/>
              <a:t> Larsen og Lau Bram Østberg</a:t>
            </a:r>
          </a:p>
        </p:txBody>
      </p:sp>
    </p:spTree>
    <p:extLst>
      <p:ext uri="{BB962C8B-B14F-4D97-AF65-F5344CB8AC3E}">
        <p14:creationId xmlns:p14="http://schemas.microsoft.com/office/powerpoint/2010/main" val="1895184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3EC746-FE60-A1E6-816C-FCC81D5D8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41376"/>
            <a:ext cx="11809635" cy="594320"/>
          </a:xfrm>
        </p:spPr>
        <p:txBody>
          <a:bodyPr wrap="square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da-DK" sz="3500"/>
              <a:t>Fordele ved CBCT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952C2C4A-73B4-A09B-1D10-C5A0B04F937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344141" y="1988841"/>
            <a:ext cx="4415367" cy="4103985"/>
          </a:xfrm>
        </p:spPr>
        <p:txBody>
          <a:bodyPr/>
          <a:lstStyle/>
          <a:p>
            <a:endParaRPr lang="da-DK"/>
          </a:p>
        </p:txBody>
      </p:sp>
      <p:graphicFrame>
        <p:nvGraphicFramePr>
          <p:cNvPr id="12" name="Pladsholder til indhold 2">
            <a:extLst>
              <a:ext uri="{FF2B5EF4-FFF2-40B4-BE49-F238E27FC236}">
                <a16:creationId xmlns:a16="http://schemas.microsoft.com/office/drawing/2014/main" id="{A139B8A8-C036-B4EB-BD57-021D7199CA3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1808028"/>
              </p:ext>
            </p:extLst>
          </p:nvPr>
        </p:nvGraphicFramePr>
        <p:xfrm>
          <a:off x="633725" y="1981200"/>
          <a:ext cx="5942329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57258021"/>
      </p:ext>
    </p:extLst>
  </p:cSld>
  <p:clrMapOvr>
    <a:masterClrMapping/>
  </p:clrMapOvr>
  <p:transition spd="slow">
    <p:cove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Lille billede">
            <a:extLst>
              <a:ext uri="{FF2B5EF4-FFF2-40B4-BE49-F238E27FC236}">
                <a16:creationId xmlns:a16="http://schemas.microsoft.com/office/drawing/2014/main" id="{B4ED1D9A-1BB5-6D98-E4AF-FEBCDEA1008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15580"/>
          <a:stretch>
            <a:fillRect/>
          </a:stretch>
        </p:blipFill>
        <p:spPr>
          <a:xfrm>
            <a:off x="1789132" y="2472096"/>
            <a:ext cx="4115685" cy="41148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C1852FB2-787C-210F-E713-9E115932FA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Ny type CBCT</a:t>
            </a:r>
          </a:p>
        </p:txBody>
      </p:sp>
      <p:sp>
        <p:nvSpPr>
          <p:cNvPr id="3" name="Tekst">
            <a:extLst>
              <a:ext uri="{FF2B5EF4-FFF2-40B4-BE49-F238E27FC236}">
                <a16:creationId xmlns:a16="http://schemas.microsoft.com/office/drawing/2014/main" id="{481FE41E-EF2A-2BFA-A451-9BB730982A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Helkrop stående optagelser</a:t>
            </a:r>
          </a:p>
          <a:p>
            <a:r>
              <a:rPr lang="da-DK" dirty="0" err="1"/>
              <a:t>Planmed</a:t>
            </a:r>
            <a:r>
              <a:rPr lang="da-DK" dirty="0"/>
              <a:t> XFI</a:t>
            </a:r>
          </a:p>
        </p:txBody>
      </p:sp>
      <p:pic>
        <p:nvPicPr>
          <p:cNvPr id="6" name="Stort billede">
            <a:extLst>
              <a:ext uri="{FF2B5EF4-FFF2-40B4-BE49-F238E27FC236}">
                <a16:creationId xmlns:a16="http://schemas.microsoft.com/office/drawing/2014/main" id="{E8E3B91C-C152-C4E4-5689-7FF75DB0EE9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9563"/>
          <a:stretch>
            <a:fillRect/>
          </a:stretch>
        </p:blipFill>
        <p:spPr>
          <a:xfrm>
            <a:off x="5750524" y="762000"/>
            <a:ext cx="5012498" cy="5905309"/>
          </a:xfrm>
          <a:prstGeom prst="rect">
            <a:avLst/>
          </a:prstGeom>
        </p:spPr>
      </p:pic>
      <p:pic>
        <p:nvPicPr>
          <p:cNvPr id="9" name="Planmed XFI movie">
            <a:hlinkClick r:id="" action="ppaction://media"/>
            <a:extLst>
              <a:ext uri="{FF2B5EF4-FFF2-40B4-BE49-F238E27FC236}">
                <a16:creationId xmlns:a16="http://schemas.microsoft.com/office/drawing/2014/main" id="{FAECCF74-7A8D-B548-1AE8-12F0460A564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38683" y="5171008"/>
            <a:ext cx="2785492" cy="1564300"/>
          </a:xfrm>
          <a:prstGeom prst="rect">
            <a:avLst/>
          </a:prstGeom>
        </p:spPr>
      </p:pic>
      <p:pic>
        <p:nvPicPr>
          <p:cNvPr id="12" name="Billede 11">
            <a:extLst>
              <a:ext uri="{FF2B5EF4-FFF2-40B4-BE49-F238E27FC236}">
                <a16:creationId xmlns:a16="http://schemas.microsoft.com/office/drawing/2014/main" id="{26C3B16C-EC69-AA94-920A-7F92A6E3FAB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99858" y="5012740"/>
            <a:ext cx="2925713" cy="1648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36491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2.59259E-6 L -0.37981 -0.35718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997" y="-1787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2109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 showWhenStopped="0">
                <p:cTn id="2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mediacall" presetSubtype="0" fill="hold" nodeType="clickEffect">
                                  <p:stCondLst>
                                    <p:cond delay="250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5C5F27-62D7-B080-BB7F-A55B16994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Eksempler</a:t>
            </a:r>
          </a:p>
        </p:txBody>
      </p:sp>
      <p:sp>
        <p:nvSpPr>
          <p:cNvPr id="3" name="Tekst">
            <a:extLst>
              <a:ext uri="{FF2B5EF4-FFF2-40B4-BE49-F238E27FC236}">
                <a16:creationId xmlns:a16="http://schemas.microsoft.com/office/drawing/2014/main" id="{CCBF506C-E8C8-1CE8-316F-1D8194C949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Vægtbelastede undersøgelser</a:t>
            </a:r>
          </a:p>
          <a:p>
            <a:r>
              <a:rPr lang="da-DK" dirty="0"/>
              <a:t>Bilaterale ekstremitetsoptagelser</a:t>
            </a:r>
          </a:p>
        </p:txBody>
      </p:sp>
      <p:pic>
        <p:nvPicPr>
          <p:cNvPr id="8" name="Coronal stående">
            <a:extLst>
              <a:ext uri="{FF2B5EF4-FFF2-40B4-BE49-F238E27FC236}">
                <a16:creationId xmlns:a16="http://schemas.microsoft.com/office/drawing/2014/main" id="{44FDBB2C-3910-0B79-8976-E0D968C888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590" y="37159"/>
            <a:ext cx="8334077" cy="6537748"/>
          </a:xfrm>
          <a:prstGeom prst="rect">
            <a:avLst/>
          </a:prstGeom>
        </p:spPr>
      </p:pic>
      <p:pic>
        <p:nvPicPr>
          <p:cNvPr id="11" name="Lateral liggende">
            <a:extLst>
              <a:ext uri="{FF2B5EF4-FFF2-40B4-BE49-F238E27FC236}">
                <a16:creationId xmlns:a16="http://schemas.microsoft.com/office/drawing/2014/main" id="{150C3995-BC87-A868-DA5F-CA98D5543D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40170" y="1146164"/>
            <a:ext cx="2762192" cy="2739717"/>
          </a:xfrm>
          <a:prstGeom prst="rect">
            <a:avLst/>
          </a:prstGeom>
        </p:spPr>
      </p:pic>
      <p:pic>
        <p:nvPicPr>
          <p:cNvPr id="12" name="Lateral stående">
            <a:extLst>
              <a:ext uri="{FF2B5EF4-FFF2-40B4-BE49-F238E27FC236}">
                <a16:creationId xmlns:a16="http://schemas.microsoft.com/office/drawing/2014/main" id="{CD7BBA46-2B68-D45F-690B-B9A7DB5934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40170" y="3835190"/>
            <a:ext cx="2762192" cy="2739717"/>
          </a:xfrm>
          <a:prstGeom prst="rect">
            <a:avLst/>
          </a:prstGeom>
        </p:spPr>
      </p:pic>
      <p:pic>
        <p:nvPicPr>
          <p:cNvPr id="6" name="MPR coronal bilat">
            <a:extLst>
              <a:ext uri="{FF2B5EF4-FFF2-40B4-BE49-F238E27FC236}">
                <a16:creationId xmlns:a16="http://schemas.microsoft.com/office/drawing/2014/main" id="{297D8DB5-ECD2-3F1D-4D6A-4F27AAB019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2365" y="160126"/>
            <a:ext cx="8106445" cy="6414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73745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47D9FB-0485-A838-C951-59A8513528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89" y="1221819"/>
            <a:ext cx="11809635" cy="594320"/>
          </a:xfrm>
        </p:spPr>
        <p:txBody>
          <a:bodyPr/>
          <a:lstStyle/>
          <a:p>
            <a:r>
              <a:rPr lang="da-DK" dirty="0"/>
              <a:t>Mobil røntgen rammeaftale</a:t>
            </a:r>
            <a:endParaRPr lang="en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3FBA69B-9EB2-618B-5C6E-107E0DF0D1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725" y="1981200"/>
            <a:ext cx="6760543" cy="4114800"/>
          </a:xfrm>
        </p:spPr>
        <p:txBody>
          <a:bodyPr/>
          <a:lstStyle/>
          <a:p>
            <a:pPr marL="0" indent="0">
              <a:buNone/>
            </a:pPr>
            <a:r>
              <a:rPr lang="da-DK" sz="1600" dirty="0"/>
              <a:t>Vinder af den aktuelle nationale rammeaftale på mobilt røntgenudstyr m. motor</a:t>
            </a:r>
          </a:p>
          <a:p>
            <a:pPr marL="0" indent="0">
              <a:buNone/>
            </a:pPr>
            <a:endParaRPr lang="da-DK" sz="1800" dirty="0"/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endParaRPr lang="da-DK" dirty="0"/>
          </a:p>
        </p:txBody>
      </p:sp>
      <p:pic>
        <p:nvPicPr>
          <p:cNvPr id="10" name="Billede 9">
            <a:extLst>
              <a:ext uri="{FF2B5EF4-FFF2-40B4-BE49-F238E27FC236}">
                <a16:creationId xmlns:a16="http://schemas.microsoft.com/office/drawing/2014/main" id="{970AA8DE-1856-717C-F249-D0CE505CBF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1936" y="1908762"/>
            <a:ext cx="3133502" cy="2020110"/>
          </a:xfrm>
          <a:prstGeom prst="rect">
            <a:avLst/>
          </a:prstGeom>
        </p:spPr>
      </p:pic>
      <p:sp>
        <p:nvSpPr>
          <p:cNvPr id="12" name="Tekstfelt 11">
            <a:extLst>
              <a:ext uri="{FF2B5EF4-FFF2-40B4-BE49-F238E27FC236}">
                <a16:creationId xmlns:a16="http://schemas.microsoft.com/office/drawing/2014/main" id="{3B166443-5ADA-5613-1491-3BBA59CAA51E}"/>
              </a:ext>
            </a:extLst>
          </p:cNvPr>
          <p:cNvSpPr txBox="1"/>
          <p:nvPr/>
        </p:nvSpPr>
        <p:spPr>
          <a:xfrm>
            <a:off x="8678159" y="3873539"/>
            <a:ext cx="30410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dirty="0">
                <a:latin typeface="Verdana" panose="020B0604030504040204" pitchFamily="34" charset="0"/>
                <a:ea typeface="Verdana" panose="020B0604030504040204" pitchFamily="34" charset="0"/>
              </a:rPr>
              <a:t>Ny kollimator m. touch-display</a:t>
            </a:r>
            <a:endParaRPr lang="en-DK" sz="1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3" name="Tekstfelt 12">
            <a:extLst>
              <a:ext uri="{FF2B5EF4-FFF2-40B4-BE49-F238E27FC236}">
                <a16:creationId xmlns:a16="http://schemas.microsoft.com/office/drawing/2014/main" id="{301FEAAD-44C9-3D76-47A1-F527354F7E63}"/>
              </a:ext>
            </a:extLst>
          </p:cNvPr>
          <p:cNvSpPr txBox="1"/>
          <p:nvPr/>
        </p:nvSpPr>
        <p:spPr>
          <a:xfrm>
            <a:off x="1413558" y="6096000"/>
            <a:ext cx="30410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dirty="0">
                <a:latin typeface="Verdana" panose="020B0604030504040204" pitchFamily="34" charset="0"/>
                <a:ea typeface="Verdana" panose="020B0604030504040204" pitchFamily="34" charset="0"/>
              </a:rPr>
              <a:t>SFT !M1</a:t>
            </a:r>
            <a:endParaRPr lang="en-DK" sz="1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4" name="Picture 2" descr="Innovative Mobile Imaging Technology | Solutions for tomorrow">
            <a:extLst>
              <a:ext uri="{FF2B5EF4-FFF2-40B4-BE49-F238E27FC236}">
                <a16:creationId xmlns:a16="http://schemas.microsoft.com/office/drawing/2014/main" id="{48C30CDD-19FA-2D98-AC9E-FB7076CC96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68" r="16368"/>
          <a:stretch>
            <a:fillRect/>
          </a:stretch>
        </p:blipFill>
        <p:spPr bwMode="auto">
          <a:xfrm>
            <a:off x="175890" y="2918817"/>
            <a:ext cx="3863156" cy="3590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Billede 15">
            <a:extLst>
              <a:ext uri="{FF2B5EF4-FFF2-40B4-BE49-F238E27FC236}">
                <a16:creationId xmlns:a16="http://schemas.microsoft.com/office/drawing/2014/main" id="{3D694FAA-1B95-B41A-7D0B-EFB25D2A57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58458" y="4639003"/>
            <a:ext cx="3495566" cy="1254646"/>
          </a:xfrm>
          <a:prstGeom prst="rect">
            <a:avLst/>
          </a:prstGeom>
        </p:spPr>
      </p:pic>
      <p:sp>
        <p:nvSpPr>
          <p:cNvPr id="17" name="Tekstfelt 16">
            <a:extLst>
              <a:ext uri="{FF2B5EF4-FFF2-40B4-BE49-F238E27FC236}">
                <a16:creationId xmlns:a16="http://schemas.microsoft.com/office/drawing/2014/main" id="{6A52B334-26D3-6681-CC74-C591E45EB635}"/>
              </a:ext>
            </a:extLst>
          </p:cNvPr>
          <p:cNvSpPr txBox="1"/>
          <p:nvPr/>
        </p:nvSpPr>
        <p:spPr>
          <a:xfrm>
            <a:off x="8241365" y="5942171"/>
            <a:ext cx="39031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200" dirty="0">
                <a:latin typeface="Verdana" panose="020B0604030504040204" pitchFamily="34" charset="0"/>
                <a:ea typeface="Verdana" panose="020B0604030504040204" pitchFamily="34" charset="0"/>
              </a:rPr>
              <a:t>Canons 20-serie detektorer med BIAA og INR</a:t>
            </a:r>
            <a:endParaRPr lang="en-DK" sz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9" name="Billede 18">
            <a:extLst>
              <a:ext uri="{FF2B5EF4-FFF2-40B4-BE49-F238E27FC236}">
                <a16:creationId xmlns:a16="http://schemas.microsoft.com/office/drawing/2014/main" id="{C14DF82D-7D9A-3F79-C81A-375ADEA592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36044" y="2602994"/>
            <a:ext cx="2503974" cy="3493006"/>
          </a:xfrm>
          <a:prstGeom prst="rect">
            <a:avLst/>
          </a:prstGeom>
        </p:spPr>
      </p:pic>
      <p:sp>
        <p:nvSpPr>
          <p:cNvPr id="20" name="Tekstfelt 19">
            <a:extLst>
              <a:ext uri="{FF2B5EF4-FFF2-40B4-BE49-F238E27FC236}">
                <a16:creationId xmlns:a16="http://schemas.microsoft.com/office/drawing/2014/main" id="{15757B44-B27E-4E30-CDE6-40A3F41284FF}"/>
              </a:ext>
            </a:extLst>
          </p:cNvPr>
          <p:cNvSpPr txBox="1"/>
          <p:nvPr/>
        </p:nvSpPr>
        <p:spPr>
          <a:xfrm>
            <a:off x="5085924" y="6096000"/>
            <a:ext cx="23957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dirty="0">
                <a:latin typeface="Verdana" panose="020B0604030504040204" pitchFamily="34" charset="0"/>
                <a:ea typeface="Verdana" panose="020B0604030504040204" pitchFamily="34" charset="0"/>
              </a:rPr>
              <a:t>Udekørende SFT !M1x</a:t>
            </a:r>
            <a:endParaRPr lang="en-DK" sz="1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4476667"/>
      </p:ext>
    </p:extLst>
  </p:cSld>
  <p:clrMapOvr>
    <a:masterClrMapping/>
  </p:clrMapOvr>
  <p:transition spd="slow">
    <p:cover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E756FE-828F-B72E-9DA5-8F51890C2D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2800" dirty="0"/>
              <a:t>Vinkling af rør ud fra detektorens vinkel</a:t>
            </a:r>
            <a:endParaRPr lang="en-DK" sz="2800" dirty="0"/>
          </a:p>
        </p:txBody>
      </p:sp>
      <p:pic>
        <p:nvPicPr>
          <p:cNvPr id="5" name="Billede 4" descr="Et billede, der indeholder tekst, skærmbillede, Font/skrifttype, visitkort&#10;&#10;AI-genereret indhold kan være ukorrekt.">
            <a:extLst>
              <a:ext uri="{FF2B5EF4-FFF2-40B4-BE49-F238E27FC236}">
                <a16:creationId xmlns:a16="http://schemas.microsoft.com/office/drawing/2014/main" id="{854DDB54-4D33-17FE-9DD5-E6AE17D6FB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43" t="15351" r="12242" b="16228"/>
          <a:stretch>
            <a:fillRect/>
          </a:stretch>
        </p:blipFill>
        <p:spPr bwMode="auto">
          <a:xfrm>
            <a:off x="686034" y="2292370"/>
            <a:ext cx="4373538" cy="26342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Billede 5" descr="Et billede, der indeholder tekst, skærmbillede, resultattavle&#10;&#10;AI-genereret indhold kan være ukorrekt.">
            <a:extLst>
              <a:ext uri="{FF2B5EF4-FFF2-40B4-BE49-F238E27FC236}">
                <a16:creationId xmlns:a16="http://schemas.microsoft.com/office/drawing/2014/main" id="{398E93D2-77D3-FDF4-0510-265E7F0A098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88" t="14791" r="12712" b="16721"/>
          <a:stretch>
            <a:fillRect/>
          </a:stretch>
        </p:blipFill>
        <p:spPr bwMode="auto">
          <a:xfrm>
            <a:off x="7135260" y="2283226"/>
            <a:ext cx="4387323" cy="26425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3B75E68C-B0CA-7972-060F-C4031054AA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41100" y="5435243"/>
            <a:ext cx="2743583" cy="676369"/>
          </a:xfrm>
          <a:prstGeom prst="rect">
            <a:avLst/>
          </a:prstGeom>
        </p:spPr>
      </p:pic>
      <p:pic>
        <p:nvPicPr>
          <p:cNvPr id="12" name="Billede 11">
            <a:extLst>
              <a:ext uri="{FF2B5EF4-FFF2-40B4-BE49-F238E27FC236}">
                <a16:creationId xmlns:a16="http://schemas.microsoft.com/office/drawing/2014/main" id="{AC843919-28EA-0EC7-6534-6DF2479E6C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18736" y="5406665"/>
            <a:ext cx="2772162" cy="733527"/>
          </a:xfrm>
          <a:prstGeom prst="rect">
            <a:avLst/>
          </a:prstGeom>
        </p:spPr>
      </p:pic>
      <p:sp>
        <p:nvSpPr>
          <p:cNvPr id="13" name="Tekstfelt 12">
            <a:extLst>
              <a:ext uri="{FF2B5EF4-FFF2-40B4-BE49-F238E27FC236}">
                <a16:creationId xmlns:a16="http://schemas.microsoft.com/office/drawing/2014/main" id="{5422C6C5-FC7B-BB88-3C78-19183339EAF5}"/>
              </a:ext>
            </a:extLst>
          </p:cNvPr>
          <p:cNvSpPr txBox="1"/>
          <p:nvPr/>
        </p:nvSpPr>
        <p:spPr>
          <a:xfrm>
            <a:off x="8338162" y="6074731"/>
            <a:ext cx="25465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dirty="0">
                <a:latin typeface="Verdana" panose="020B0604030504040204" pitchFamily="34" charset="0"/>
                <a:ea typeface="Verdana" panose="020B0604030504040204" pitchFamily="34" charset="0"/>
              </a:rPr>
              <a:t>Grøn = &lt;3° vinkelforskel</a:t>
            </a:r>
            <a:endParaRPr lang="en-DK" sz="1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5" name="Billede 14">
            <a:extLst>
              <a:ext uri="{FF2B5EF4-FFF2-40B4-BE49-F238E27FC236}">
                <a16:creationId xmlns:a16="http://schemas.microsoft.com/office/drawing/2014/main" id="{5CB8B6CE-C4C1-5FD1-9356-566BA978253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07317" y="5282590"/>
            <a:ext cx="1733792" cy="668067"/>
          </a:xfrm>
          <a:prstGeom prst="rect">
            <a:avLst/>
          </a:prstGeom>
        </p:spPr>
      </p:pic>
      <p:sp>
        <p:nvSpPr>
          <p:cNvPr id="16" name="Tekstfelt 15">
            <a:extLst>
              <a:ext uri="{FF2B5EF4-FFF2-40B4-BE49-F238E27FC236}">
                <a16:creationId xmlns:a16="http://schemas.microsoft.com/office/drawing/2014/main" id="{40C6A94B-E6FF-C556-4F50-BE60B8964B24}"/>
              </a:ext>
            </a:extLst>
          </p:cNvPr>
          <p:cNvSpPr txBox="1"/>
          <p:nvPr/>
        </p:nvSpPr>
        <p:spPr>
          <a:xfrm>
            <a:off x="4709919" y="6114424"/>
            <a:ext cx="26775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dirty="0">
                <a:latin typeface="Verdana" panose="020B0604030504040204" pitchFamily="34" charset="0"/>
                <a:ea typeface="Verdana" panose="020B0604030504040204" pitchFamily="34" charset="0"/>
              </a:rPr>
              <a:t>Gul = 3°-7° vinkelforskel</a:t>
            </a:r>
            <a:endParaRPr lang="en-DK" sz="1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7" name="Tekstfelt 16">
            <a:extLst>
              <a:ext uri="{FF2B5EF4-FFF2-40B4-BE49-F238E27FC236}">
                <a16:creationId xmlns:a16="http://schemas.microsoft.com/office/drawing/2014/main" id="{8EE5CB9A-A08E-476F-1FAB-B21E34469D5E}"/>
              </a:ext>
            </a:extLst>
          </p:cNvPr>
          <p:cNvSpPr txBox="1"/>
          <p:nvPr/>
        </p:nvSpPr>
        <p:spPr>
          <a:xfrm>
            <a:off x="1112245" y="6074732"/>
            <a:ext cx="26775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dirty="0">
                <a:latin typeface="Verdana" panose="020B0604030504040204" pitchFamily="34" charset="0"/>
                <a:ea typeface="Verdana" panose="020B0604030504040204" pitchFamily="34" charset="0"/>
              </a:rPr>
              <a:t>Sort = &gt;7° vinkelforskel</a:t>
            </a:r>
            <a:endParaRPr lang="en-DK" sz="1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031972"/>
      </p:ext>
    </p:extLst>
  </p:cSld>
  <p:clrMapOvr>
    <a:masterClrMapping/>
  </p:clrMapOvr>
  <p:transition spd="slow">
    <p:cover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3BC46E-22F4-D244-A361-07D0906F52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3200" dirty="0" err="1"/>
              <a:t>Arcoma</a:t>
            </a:r>
            <a:r>
              <a:rPr lang="da-DK" sz="3200" dirty="0"/>
              <a:t> Precision i5 – 3D-kamerafunktioner</a:t>
            </a:r>
            <a:endParaRPr lang="en-DK" sz="32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B06F792-DFA3-2177-8575-8D5BC3FBB2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6138" y="2220644"/>
            <a:ext cx="6632026" cy="4161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felt 4">
            <a:extLst>
              <a:ext uri="{FF2B5EF4-FFF2-40B4-BE49-F238E27FC236}">
                <a16:creationId xmlns:a16="http://schemas.microsoft.com/office/drawing/2014/main" id="{228AA08A-5C45-6C11-FBFC-EFB4877FA8D7}"/>
              </a:ext>
            </a:extLst>
          </p:cNvPr>
          <p:cNvSpPr txBox="1"/>
          <p:nvPr/>
        </p:nvSpPr>
        <p:spPr>
          <a:xfrm>
            <a:off x="436181" y="2074382"/>
            <a:ext cx="500817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</a:rPr>
              <a:t>Patient </a:t>
            </a:r>
            <a:r>
              <a:rPr lang="da-DK" b="1" dirty="0" err="1">
                <a:latin typeface="Verdana" panose="020B0604030504040204" pitchFamily="34" charset="0"/>
                <a:ea typeface="Verdana" panose="020B0604030504040204" pitchFamily="34" charset="0"/>
              </a:rPr>
              <a:t>Thickness</a:t>
            </a:r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</a:rPr>
              <a:t> Guide</a:t>
            </a:r>
          </a:p>
          <a:p>
            <a:endParaRPr lang="da-DK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a-DK" sz="1800" dirty="0">
                <a:latin typeface="Verdana" panose="020B0604030504040204" pitchFamily="34" charset="0"/>
                <a:ea typeface="Verdana" panose="020B0604030504040204" pitchFamily="34" charset="0"/>
              </a:rPr>
              <a:t>Patienttykkelsen måles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da-DK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a-DK" sz="1800" dirty="0">
                <a:latin typeface="Verdana" panose="020B0604030504040204" pitchFamily="34" charset="0"/>
                <a:ea typeface="Verdana" panose="020B0604030504040204" pitchFamily="34" charset="0"/>
              </a:rPr>
              <a:t>Systemet giver anbefalinger til dosisindstillinger</a:t>
            </a:r>
            <a:endParaRPr lang="en-DK" sz="1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2272260"/>
      </p:ext>
    </p:extLst>
  </p:cSld>
  <p:clrMapOvr>
    <a:masterClrMapping/>
  </p:clrMapOvr>
  <p:transition spd="slow">
    <p:cover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5C5D82C4-FEDE-7318-C607-30412C444D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3200" dirty="0" err="1"/>
              <a:t>Arcoma</a:t>
            </a:r>
            <a:r>
              <a:rPr lang="da-DK" sz="3200" dirty="0"/>
              <a:t> Precision i5 – 3D-kamerafunktioner</a:t>
            </a:r>
            <a:endParaRPr lang="en-DK" sz="320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5B64BDFB-28A8-72C3-9191-0B79D23A1D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4492" y="2299369"/>
            <a:ext cx="6129432" cy="398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kstfelt 6">
            <a:extLst>
              <a:ext uri="{FF2B5EF4-FFF2-40B4-BE49-F238E27FC236}">
                <a16:creationId xmlns:a16="http://schemas.microsoft.com/office/drawing/2014/main" id="{3BF5A9D0-5469-89A2-5D0B-DB858935B4D7}"/>
              </a:ext>
            </a:extLst>
          </p:cNvPr>
          <p:cNvSpPr txBox="1"/>
          <p:nvPr/>
        </p:nvSpPr>
        <p:spPr>
          <a:xfrm>
            <a:off x="436181" y="2074382"/>
            <a:ext cx="500817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dirty="0" err="1">
                <a:latin typeface="Verdana" panose="020B0604030504040204" pitchFamily="34" charset="0"/>
                <a:ea typeface="Verdana" panose="020B0604030504040204" pitchFamily="34" charset="0"/>
              </a:rPr>
              <a:t>Movement</a:t>
            </a:r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</a:rPr>
              <a:t> Alert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nb-NO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nb-NO" sz="1800" dirty="0">
                <a:latin typeface="Verdana" panose="020B0604030504040204" pitchFamily="34" charset="0"/>
                <a:ea typeface="Verdana" panose="020B0604030504040204" pitchFamily="34" charset="0"/>
              </a:rPr>
              <a:t>Detekterer patientens bevægelser og giver straks besked i form af ikon</a:t>
            </a: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​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nb-NO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nb-NO" sz="1800" dirty="0">
                <a:latin typeface="Verdana" panose="020B0604030504040204" pitchFamily="34" charset="0"/>
                <a:ea typeface="Verdana" panose="020B0604030504040204" pitchFamily="34" charset="0"/>
              </a:rPr>
              <a:t>Reducerer omtagning af billeder grundet patientbevægelse</a:t>
            </a:r>
            <a:endParaRPr lang="en-US" sz="1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0609033"/>
      </p:ext>
    </p:extLst>
  </p:cSld>
  <p:clrMapOvr>
    <a:masterClrMapping/>
  </p:clrMapOvr>
  <p:transition spd="slow">
    <p:cover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66350E-9136-5D5F-7974-470C81643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3200" dirty="0" err="1"/>
              <a:t>Arcoma</a:t>
            </a:r>
            <a:r>
              <a:rPr lang="da-DK" sz="3200" dirty="0"/>
              <a:t> Precision i5 – 3D-kamerafunktioner</a:t>
            </a:r>
            <a:endParaRPr lang="en-DK" sz="3200" dirty="0"/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FEB68556-9D92-D9D9-95CF-A4B5439125D1}"/>
              </a:ext>
            </a:extLst>
          </p:cNvPr>
          <p:cNvSpPr txBox="1"/>
          <p:nvPr/>
        </p:nvSpPr>
        <p:spPr>
          <a:xfrm>
            <a:off x="436181" y="2074382"/>
            <a:ext cx="529195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</a:rPr>
              <a:t>AEC </a:t>
            </a:r>
            <a:r>
              <a:rPr lang="da-DK" b="1" dirty="0" err="1">
                <a:latin typeface="Verdana" panose="020B0604030504040204" pitchFamily="34" charset="0"/>
                <a:ea typeface="Verdana" panose="020B0604030504040204" pitchFamily="34" charset="0"/>
              </a:rPr>
              <a:t>Chambers</a:t>
            </a:r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da-DK" b="1" dirty="0" err="1">
                <a:latin typeface="Verdana" panose="020B0604030504040204" pitchFamily="34" charset="0"/>
                <a:ea typeface="Verdana" panose="020B0604030504040204" pitchFamily="34" charset="0"/>
              </a:rPr>
              <a:t>Overlay</a:t>
            </a:r>
            <a:endParaRPr lang="da-DK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da-DK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a-DK" sz="1800" dirty="0">
                <a:latin typeface="Verdana" panose="020B0604030504040204" pitchFamily="34" charset="0"/>
                <a:ea typeface="Verdana" panose="020B0604030504040204" pitchFamily="34" charset="0"/>
              </a:rPr>
              <a:t>Et </a:t>
            </a:r>
            <a:r>
              <a:rPr lang="da-DK" sz="1800" dirty="0" err="1">
                <a:latin typeface="Verdana" panose="020B0604030504040204" pitchFamily="34" charset="0"/>
                <a:ea typeface="Verdana" panose="020B0604030504040204" pitchFamily="34" charset="0"/>
              </a:rPr>
              <a:t>overlay</a:t>
            </a:r>
            <a:r>
              <a:rPr lang="da-DK" sz="1800" dirty="0">
                <a:latin typeface="Verdana" panose="020B0604030504040204" pitchFamily="34" charset="0"/>
                <a:ea typeface="Verdana" panose="020B0604030504040204" pitchFamily="34" charset="0"/>
              </a:rPr>
              <a:t> viser AEC-kamrenes position på kamerabilledet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da-DK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a-DK" sz="1800" dirty="0" err="1">
                <a:latin typeface="Verdana" panose="020B0604030504040204" pitchFamily="34" charset="0"/>
                <a:ea typeface="Verdana" panose="020B0604030504040204" pitchFamily="34" charset="0"/>
              </a:rPr>
              <a:t>Overlay</a:t>
            </a:r>
            <a:r>
              <a:rPr lang="da-DK" sz="1800" dirty="0">
                <a:latin typeface="Verdana" panose="020B0604030504040204" pitchFamily="34" charset="0"/>
                <a:ea typeface="Verdana" panose="020B0604030504040204" pitchFamily="34" charset="0"/>
              </a:rPr>
              <a:t> vises på stand og leje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da-DK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a-DK" sz="1800" dirty="0">
                <a:latin typeface="Verdana" panose="020B0604030504040204" pitchFamily="34" charset="0"/>
                <a:ea typeface="Verdana" panose="020B0604030504040204" pitchFamily="34" charset="0"/>
              </a:rPr>
              <a:t>Valgte kammer/kamre vises på rørdisplay og i Canon-brugerfladen</a:t>
            </a:r>
            <a:endParaRPr lang="en-US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nb-NO" sz="1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C998C462-5F6D-FFC0-8D6B-F6D9CD49F1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5981" y="2184158"/>
            <a:ext cx="6253654" cy="4072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8844408"/>
      </p:ext>
    </p:extLst>
  </p:cSld>
  <p:clrMapOvr>
    <a:masterClrMapping/>
  </p:clrMapOvr>
  <p:transition spd="slow">
    <p:cover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698363-5665-3FD6-71A6-3D35F579A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3200" dirty="0"/>
              <a:t>Arcoma Precision i5 – 3D-kamerafunktioner</a:t>
            </a:r>
            <a:endParaRPr lang="en-DK" sz="3200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43C41078-9EDA-F1D3-E26A-4BDEC8380A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3019" y="2160038"/>
            <a:ext cx="6558454" cy="4240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felt 4">
            <a:extLst>
              <a:ext uri="{FF2B5EF4-FFF2-40B4-BE49-F238E27FC236}">
                <a16:creationId xmlns:a16="http://schemas.microsoft.com/office/drawing/2014/main" id="{386C07ED-D021-3570-7062-457B82572E10}"/>
              </a:ext>
            </a:extLst>
          </p:cNvPr>
          <p:cNvSpPr txBox="1"/>
          <p:nvPr/>
        </p:nvSpPr>
        <p:spPr>
          <a:xfrm>
            <a:off x="467711" y="2042851"/>
            <a:ext cx="486306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</a:rPr>
              <a:t>Smart </a:t>
            </a:r>
            <a:r>
              <a:rPr lang="da-DK" b="1" dirty="0" err="1">
                <a:latin typeface="Verdana" panose="020B0604030504040204" pitchFamily="34" charset="0"/>
                <a:ea typeface="Verdana" panose="020B0604030504040204" pitchFamily="34" charset="0"/>
              </a:rPr>
              <a:t>Collimation</a:t>
            </a:r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</a:rPr>
              <a:t> - Thorax</a:t>
            </a:r>
          </a:p>
          <a:p>
            <a:endParaRPr lang="da-DK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nb-NO" sz="1800" dirty="0">
                <a:latin typeface="Verdana" panose="020B0604030504040204" pitchFamily="34" charset="0"/>
                <a:ea typeface="Verdana" panose="020B0604030504040204" pitchFamily="34" charset="0"/>
              </a:rPr>
              <a:t>Automatisk justering af kollimatorstørrelsen, så den passer til hver enkelt patient</a:t>
            </a:r>
            <a:endParaRPr lang="en-US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nb-NO" sz="1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7814371"/>
      </p:ext>
    </p:extLst>
  </p:cSld>
  <p:clrMapOvr>
    <a:masterClrMapping/>
  </p:clrMapOvr>
  <p:transition spd="slow">
    <p:cover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8CC8F94-23D3-B82D-C03C-D22AB57B2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3200" dirty="0" err="1"/>
              <a:t>Arcoma</a:t>
            </a:r>
            <a:r>
              <a:rPr lang="da-DK" sz="3200" dirty="0"/>
              <a:t> Precision i5 – 3D-kamerafunktioner</a:t>
            </a:r>
            <a:endParaRPr lang="en-DK" sz="3200" dirty="0"/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0AD8ADEA-F221-9C72-2837-3F5648CCF669}"/>
              </a:ext>
            </a:extLst>
          </p:cNvPr>
          <p:cNvSpPr txBox="1"/>
          <p:nvPr/>
        </p:nvSpPr>
        <p:spPr>
          <a:xfrm>
            <a:off x="432996" y="1907088"/>
            <a:ext cx="56630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>
                <a:latin typeface="Verdana" panose="020B0604030504040204" pitchFamily="34" charset="0"/>
                <a:ea typeface="Verdana" panose="020B0604030504040204" pitchFamily="34" charset="0"/>
              </a:rPr>
              <a:t>Adjustment of Collimator Light</a:t>
            </a:r>
          </a:p>
          <a:p>
            <a:endParaRPr lang="nb-NO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nb-NO" sz="1800" dirty="0">
                <a:latin typeface="Verdana" panose="020B0604030504040204" pitchFamily="34" charset="0"/>
                <a:ea typeface="Verdana" panose="020B0604030504040204" pitchFamily="34" charset="0"/>
              </a:rPr>
              <a:t>Mulighed for justering af blændefeltet       på touchskærmen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nb-NO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nb-NO" sz="1800" dirty="0">
                <a:latin typeface="Verdana" panose="020B0604030504040204" pitchFamily="34" charset="0"/>
                <a:ea typeface="Verdana" panose="020B0604030504040204" pitchFamily="34" charset="0"/>
              </a:rPr>
              <a:t>Basale undersøgelser samt stitching</a:t>
            </a:r>
            <a:r>
              <a:rPr lang="en-US" sz="1800" dirty="0"/>
              <a:t>​</a:t>
            </a:r>
          </a:p>
          <a:p>
            <a:r>
              <a:rPr lang="nb-NO" dirty="0"/>
              <a:t>​</a:t>
            </a:r>
          </a:p>
        </p:txBody>
      </p:sp>
      <p:pic>
        <p:nvPicPr>
          <p:cNvPr id="5124" name="Picture 4">
            <a:extLst>
              <a:ext uri="{FF2B5EF4-FFF2-40B4-BE49-F238E27FC236}">
                <a16:creationId xmlns:a16="http://schemas.microsoft.com/office/drawing/2014/main" id="{1C3A0AB8-C3C1-B503-A67A-B0A047BB9F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6693" y="2438015"/>
            <a:ext cx="6449372" cy="4238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2274176"/>
      </p:ext>
    </p:extLst>
  </p:cSld>
  <p:clrMapOvr>
    <a:masterClrMapping/>
  </p:clrMapOvr>
  <p:transition spd="slow"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55CF8C-77D8-206A-690F-81A911007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41376"/>
            <a:ext cx="11809635" cy="594320"/>
          </a:xfrm>
        </p:spPr>
        <p:txBody>
          <a:bodyPr wrap="square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da-DK" sz="3500" dirty="0"/>
              <a:t>Nye ansigter (mig)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914BB8EF-4FFB-6EEE-E6E8-B9CE1E57AA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725" y="1981200"/>
            <a:ext cx="6710416" cy="4114800"/>
          </a:xfrm>
        </p:spPr>
        <p:txBody>
          <a:bodyPr/>
          <a:lstStyle/>
          <a:p>
            <a:r>
              <a:rPr lang="en-US" dirty="0" err="1"/>
              <a:t>Radiograf</a:t>
            </a:r>
            <a:endParaRPr lang="en-US" dirty="0"/>
          </a:p>
          <a:p>
            <a:pPr lvl="1"/>
            <a:r>
              <a:rPr lang="en-US" dirty="0"/>
              <a:t>Herlev </a:t>
            </a:r>
            <a:r>
              <a:rPr lang="en-US" dirty="0" err="1"/>
              <a:t>Sygepleje</a:t>
            </a:r>
            <a:r>
              <a:rPr lang="en-US" dirty="0"/>
              <a:t>- </a:t>
            </a:r>
            <a:r>
              <a:rPr lang="en-US" dirty="0" err="1"/>
              <a:t>og</a:t>
            </a:r>
            <a:r>
              <a:rPr lang="en-US" dirty="0"/>
              <a:t> </a:t>
            </a:r>
            <a:r>
              <a:rPr lang="en-US" dirty="0" err="1"/>
              <a:t>Radiografskole</a:t>
            </a:r>
            <a:r>
              <a:rPr lang="en-US" dirty="0"/>
              <a:t>; 2007</a:t>
            </a:r>
          </a:p>
          <a:p>
            <a:r>
              <a:rPr lang="en-US" dirty="0" err="1"/>
              <a:t>Bispebjerg</a:t>
            </a:r>
            <a:r>
              <a:rPr lang="en-US" dirty="0"/>
              <a:t> Hospital</a:t>
            </a:r>
          </a:p>
          <a:p>
            <a:r>
              <a:rPr lang="en-US" dirty="0" err="1"/>
              <a:t>Stråleterapien</a:t>
            </a:r>
            <a:r>
              <a:rPr lang="en-US" dirty="0"/>
              <a:t>, </a:t>
            </a:r>
            <a:r>
              <a:rPr lang="en-US" dirty="0" err="1"/>
              <a:t>Rigshospitalet</a:t>
            </a:r>
            <a:endParaRPr lang="en-US" dirty="0"/>
          </a:p>
          <a:p>
            <a:r>
              <a:rPr lang="en-US" dirty="0"/>
              <a:t>Aleris (Hamlet), Søborg</a:t>
            </a:r>
          </a:p>
          <a:p>
            <a:r>
              <a:rPr lang="en-US" dirty="0" err="1"/>
              <a:t>Ledelse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offentligt</a:t>
            </a:r>
            <a:r>
              <a:rPr lang="en-US" dirty="0"/>
              <a:t> </a:t>
            </a:r>
            <a:r>
              <a:rPr lang="en-US" dirty="0" err="1"/>
              <a:t>og</a:t>
            </a:r>
            <a:r>
              <a:rPr lang="en-US" dirty="0"/>
              <a:t> </a:t>
            </a:r>
            <a:r>
              <a:rPr lang="en-US" dirty="0" err="1"/>
              <a:t>privat</a:t>
            </a:r>
            <a:r>
              <a:rPr lang="en-US" dirty="0"/>
              <a:t> </a:t>
            </a:r>
            <a:r>
              <a:rPr lang="en-US" dirty="0" err="1"/>
              <a:t>regi</a:t>
            </a:r>
            <a:endParaRPr lang="en-US" dirty="0"/>
          </a:p>
          <a:p>
            <a:r>
              <a:rPr lang="en-US" dirty="0" err="1"/>
              <a:t>Opgradering</a:t>
            </a:r>
            <a:r>
              <a:rPr lang="en-US" dirty="0"/>
              <a:t> </a:t>
            </a:r>
            <a:r>
              <a:rPr lang="en-US" dirty="0" err="1"/>
              <a:t>af</a:t>
            </a:r>
            <a:r>
              <a:rPr lang="en-US" dirty="0"/>
              <a:t> </a:t>
            </a:r>
            <a:r>
              <a:rPr lang="en-US" dirty="0" err="1"/>
              <a:t>mindre</a:t>
            </a:r>
            <a:r>
              <a:rPr lang="en-US" dirty="0"/>
              <a:t> </a:t>
            </a:r>
            <a:r>
              <a:rPr lang="en-US" dirty="0" err="1"/>
              <a:t>røntgenafdeling</a:t>
            </a:r>
            <a:endParaRPr lang="en-US" dirty="0"/>
          </a:p>
          <a:p>
            <a:r>
              <a:rPr lang="en-US" dirty="0" err="1"/>
              <a:t>Projektkoordinering</a:t>
            </a:r>
            <a:endParaRPr lang="en-US" dirty="0"/>
          </a:p>
        </p:txBody>
      </p:sp>
      <p:pic>
        <p:nvPicPr>
          <p:cNvPr id="6" name="Pladsholder til billede 5" descr="Et billede, der indeholder person, køretøj, tøj, transport&#10;&#10;AI-genereret indhold kan være ukorrekt.">
            <a:extLst>
              <a:ext uri="{FF2B5EF4-FFF2-40B4-BE49-F238E27FC236}">
                <a16:creationId xmlns:a16="http://schemas.microsoft.com/office/drawing/2014/main" id="{824F73E0-17F2-00D1-E75B-1009E81D2F9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310"/>
          <a:stretch>
            <a:fillRect/>
          </a:stretch>
        </p:blipFill>
        <p:spPr>
          <a:xfrm>
            <a:off x="7344141" y="1988841"/>
            <a:ext cx="4415367" cy="4103985"/>
          </a:xfrm>
          <a:noFill/>
        </p:spPr>
      </p:pic>
    </p:spTree>
    <p:extLst>
      <p:ext uri="{BB962C8B-B14F-4D97-AF65-F5344CB8AC3E}">
        <p14:creationId xmlns:p14="http://schemas.microsoft.com/office/powerpoint/2010/main" val="793959386"/>
      </p:ext>
    </p:extLst>
  </p:cSld>
  <p:clrMapOvr>
    <a:masterClrMapping/>
  </p:clrMapOvr>
  <p:transition spd="slow">
    <p:cover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99416D0E-C7B4-C1AB-6F96-D391BDBDF0D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737600" y="6237313"/>
            <a:ext cx="2844800" cy="484163"/>
          </a:xfrm>
        </p:spPr>
        <p:txBody>
          <a:bodyPr/>
          <a:lstStyle/>
          <a:p>
            <a:pPr>
              <a:spcAft>
                <a:spcPts val="800"/>
              </a:spcAft>
            </a:pPr>
            <a:fld id="{54FF104B-CF10-4F01-A1B3-4EAC1BDC1935}" type="slidenum">
              <a:rPr lang="da-DK" smtClean="0"/>
              <a:pPr>
                <a:spcAft>
                  <a:spcPts val="800"/>
                </a:spcAft>
              </a:pPr>
              <a:t>20</a:t>
            </a:fld>
            <a:endParaRPr lang="da-DK" dirty="0"/>
          </a:p>
        </p:txBody>
      </p:sp>
      <p:grpSp>
        <p:nvGrpSpPr>
          <p:cNvPr id="2" name="Groupe 8">
            <a:extLst>
              <a:ext uri="{FF2B5EF4-FFF2-40B4-BE49-F238E27FC236}">
                <a16:creationId xmlns:a16="http://schemas.microsoft.com/office/drawing/2014/main" id="{E275E579-68C8-8FD1-052D-2058AB6483BF}"/>
              </a:ext>
            </a:extLst>
          </p:cNvPr>
          <p:cNvGrpSpPr/>
          <p:nvPr/>
        </p:nvGrpSpPr>
        <p:grpSpPr>
          <a:xfrm>
            <a:off x="1540877" y="796873"/>
            <a:ext cx="2154856" cy="3496224"/>
            <a:chOff x="2343809" y="1107524"/>
            <a:chExt cx="1840242" cy="2850441"/>
          </a:xfrm>
        </p:grpSpPr>
        <p:pic>
          <p:nvPicPr>
            <p:cNvPr id="3" name="Image 5">
              <a:extLst>
                <a:ext uri="{FF2B5EF4-FFF2-40B4-BE49-F238E27FC236}">
                  <a16:creationId xmlns:a16="http://schemas.microsoft.com/office/drawing/2014/main" id="{AC5E00F9-10F6-35B2-2887-C3ABD65EDA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58" t="15350" r="28500" b="15978"/>
            <a:stretch/>
          </p:blipFill>
          <p:spPr>
            <a:xfrm>
              <a:off x="2343809" y="1107524"/>
              <a:ext cx="1840242" cy="2022974"/>
            </a:xfrm>
            <a:prstGeom prst="rect">
              <a:avLst/>
            </a:prstGeom>
          </p:spPr>
        </p:pic>
        <p:sp>
          <p:nvSpPr>
            <p:cNvPr id="6" name="Graphique 6">
              <a:extLst>
                <a:ext uri="{FF2B5EF4-FFF2-40B4-BE49-F238E27FC236}">
                  <a16:creationId xmlns:a16="http://schemas.microsoft.com/office/drawing/2014/main" id="{A512F509-377E-414B-4F23-CE0A0BAD94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902197" y="3131786"/>
              <a:ext cx="825093" cy="826179"/>
            </a:xfrm>
            <a:prstGeom prst="ellipse">
              <a:avLst/>
            </a:prstGeom>
            <a:solidFill>
              <a:schemeClr val="bg1"/>
            </a:solidFill>
            <a:ln w="1895" cap="flat">
              <a:noFill/>
              <a:prstDash val="solid"/>
              <a:miter/>
            </a:ln>
            <a:effectLst>
              <a:outerShdw blurRad="317500" dist="38100" dir="2700000" algn="tl" rotWithShape="0">
                <a:prstClr val="black">
                  <a:alpha val="20000"/>
                </a:prstClr>
              </a:outerShdw>
            </a:effectLst>
          </p:spPr>
          <p:txBody>
            <a:bodyPr wrap="none" tIns="0"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sz="3200" b="1" dirty="0">
                  <a:solidFill>
                    <a:srgbClr val="FFC000"/>
                  </a:solidFill>
                  <a:latin typeface="+mj-lt"/>
                </a:rPr>
                <a:t>2008</a:t>
              </a:r>
            </a:p>
          </p:txBody>
        </p:sp>
      </p:grpSp>
      <p:sp>
        <p:nvSpPr>
          <p:cNvPr id="7" name="Tekstfelt 6">
            <a:extLst>
              <a:ext uri="{FF2B5EF4-FFF2-40B4-BE49-F238E27FC236}">
                <a16:creationId xmlns:a16="http://schemas.microsoft.com/office/drawing/2014/main" id="{18272445-96E3-22DE-894B-65171422DB19}"/>
              </a:ext>
            </a:extLst>
          </p:cNvPr>
          <p:cNvSpPr txBox="1"/>
          <p:nvPr/>
        </p:nvSpPr>
        <p:spPr>
          <a:xfrm>
            <a:off x="-240704" y="4285138"/>
            <a:ext cx="6102627" cy="17187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rgbClr val="EE7F00"/>
              </a:buClr>
              <a:buSzPct val="50000"/>
              <a:defRPr/>
            </a:pPr>
            <a:r>
              <a:rPr lang="en-US" sz="1867" dirty="0">
                <a:solidFill>
                  <a:schemeClr val="tx1">
                    <a:lumMod val="75000"/>
                  </a:schemeClr>
                </a:solidFill>
                <a:latin typeface="+mn-lt"/>
              </a:rPr>
              <a:t>Stereo-</a:t>
            </a:r>
            <a:r>
              <a:rPr lang="en-US" sz="1867" dirty="0" err="1">
                <a:solidFill>
                  <a:schemeClr val="tx1">
                    <a:lumMod val="75000"/>
                  </a:schemeClr>
                </a:solidFill>
                <a:latin typeface="+mn-lt"/>
              </a:rPr>
              <a:t>radiografisk</a:t>
            </a:r>
            <a:r>
              <a:rPr lang="en-US" sz="1867" dirty="0">
                <a:solidFill>
                  <a:schemeClr val="tx1">
                    <a:lumMod val="75000"/>
                  </a:schemeClr>
                </a:solidFill>
                <a:latin typeface="+mn-lt"/>
              </a:rPr>
              <a:t> </a:t>
            </a:r>
            <a:r>
              <a:rPr lang="en-US" sz="1867" dirty="0" err="1">
                <a:solidFill>
                  <a:schemeClr val="tx1">
                    <a:lumMod val="75000"/>
                  </a:schemeClr>
                </a:solidFill>
                <a:latin typeface="+mn-lt"/>
              </a:rPr>
              <a:t>udstyr</a:t>
            </a:r>
            <a:r>
              <a:rPr lang="en-US" sz="1867" dirty="0">
                <a:solidFill>
                  <a:schemeClr val="tx1">
                    <a:lumMod val="75000"/>
                  </a:schemeClr>
                </a:solidFill>
                <a:latin typeface="+mn-lt"/>
              </a:rPr>
              <a:t> </a:t>
            </a:r>
            <a:r>
              <a:rPr lang="en-US" sz="1867" dirty="0" err="1">
                <a:solidFill>
                  <a:schemeClr val="tx1">
                    <a:lumMod val="75000"/>
                  </a:schemeClr>
                </a:solidFill>
                <a:latin typeface="+mn-lt"/>
              </a:rPr>
              <a:t>til</a:t>
            </a:r>
            <a:r>
              <a:rPr lang="en-US" sz="1867" dirty="0">
                <a:solidFill>
                  <a:schemeClr val="tx1">
                    <a:lumMod val="75000"/>
                  </a:schemeClr>
                </a:solidFill>
                <a:latin typeface="+mn-lt"/>
              </a:rPr>
              <a:t> </a:t>
            </a:r>
            <a:r>
              <a:rPr lang="en-US" sz="1867" dirty="0" err="1">
                <a:solidFill>
                  <a:schemeClr val="tx1">
                    <a:lumMod val="75000"/>
                  </a:schemeClr>
                </a:solidFill>
                <a:latin typeface="+mn-lt"/>
              </a:rPr>
              <a:t>vægtbærende</a:t>
            </a:r>
            <a:r>
              <a:rPr lang="en-US" sz="1867" dirty="0">
                <a:solidFill>
                  <a:schemeClr val="tx1">
                    <a:lumMod val="75000"/>
                  </a:schemeClr>
                </a:solidFill>
                <a:latin typeface="+mn-lt"/>
              </a:rPr>
              <a:t> </a:t>
            </a:r>
            <a:br>
              <a:rPr lang="en-US" sz="1867" dirty="0">
                <a:solidFill>
                  <a:schemeClr val="tx1">
                    <a:lumMod val="75000"/>
                  </a:schemeClr>
                </a:solidFill>
                <a:latin typeface="+mn-lt"/>
              </a:rPr>
            </a:br>
            <a:r>
              <a:rPr lang="en-US" sz="1867" dirty="0" err="1">
                <a:solidFill>
                  <a:schemeClr val="tx1">
                    <a:lumMod val="75000"/>
                  </a:schemeClr>
                </a:solidFill>
                <a:latin typeface="+mn-lt"/>
              </a:rPr>
              <a:t>helkropsundersøgelser</a:t>
            </a:r>
            <a:endParaRPr lang="en-US" sz="1867" dirty="0">
              <a:solidFill>
                <a:schemeClr val="tx1">
                  <a:lumMod val="75000"/>
                </a:schemeClr>
              </a:solidFill>
              <a:latin typeface="+mn-lt"/>
            </a:endParaRPr>
          </a:p>
          <a:p>
            <a:pPr algn="ctr" fontAlgn="auto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rgbClr val="EE7F00"/>
              </a:buClr>
              <a:buSzPct val="50000"/>
              <a:defRPr/>
            </a:pPr>
            <a:r>
              <a:rPr lang="en-US" sz="1867" dirty="0" err="1">
                <a:solidFill>
                  <a:schemeClr val="tx1">
                    <a:lumMod val="75000"/>
                  </a:schemeClr>
                </a:solidFill>
                <a:latin typeface="+mn-lt"/>
              </a:rPr>
              <a:t>Lavdosis</a:t>
            </a:r>
            <a:r>
              <a:rPr lang="en-US" sz="1867" dirty="0">
                <a:solidFill>
                  <a:schemeClr val="tx1">
                    <a:lumMod val="75000"/>
                  </a:schemeClr>
                </a:solidFill>
                <a:latin typeface="+mn-lt"/>
              </a:rPr>
              <a:t> </a:t>
            </a:r>
            <a:r>
              <a:rPr lang="en-US" sz="1867" dirty="0" err="1">
                <a:solidFill>
                  <a:schemeClr val="tx1">
                    <a:lumMod val="75000"/>
                  </a:schemeClr>
                </a:solidFill>
                <a:latin typeface="+mn-lt"/>
              </a:rPr>
              <a:t>billeddannelse</a:t>
            </a:r>
            <a:r>
              <a:rPr lang="en-US" sz="1867" dirty="0">
                <a:solidFill>
                  <a:schemeClr val="tx1">
                    <a:lumMod val="75000"/>
                  </a:schemeClr>
                </a:solidFill>
                <a:latin typeface="+mn-lt"/>
              </a:rPr>
              <a:t> </a:t>
            </a:r>
            <a:r>
              <a:rPr lang="en-US" sz="1867" dirty="0" err="1">
                <a:solidFill>
                  <a:schemeClr val="tx1">
                    <a:lumMod val="75000"/>
                  </a:schemeClr>
                </a:solidFill>
                <a:latin typeface="+mn-lt"/>
              </a:rPr>
              <a:t>baseret</a:t>
            </a:r>
            <a:r>
              <a:rPr lang="en-US" sz="1867" dirty="0">
                <a:solidFill>
                  <a:schemeClr val="tx1">
                    <a:lumMod val="75000"/>
                  </a:schemeClr>
                </a:solidFill>
                <a:latin typeface="+mn-lt"/>
              </a:rPr>
              <a:t> </a:t>
            </a:r>
            <a:r>
              <a:rPr lang="en-US" sz="1867" dirty="0" err="1">
                <a:solidFill>
                  <a:schemeClr val="tx1">
                    <a:lumMod val="75000"/>
                  </a:schemeClr>
                </a:solidFill>
                <a:latin typeface="+mn-lt"/>
              </a:rPr>
              <a:t>på</a:t>
            </a:r>
            <a:r>
              <a:rPr lang="en-US" sz="1867" dirty="0">
                <a:solidFill>
                  <a:schemeClr val="tx1">
                    <a:lumMod val="75000"/>
                  </a:schemeClr>
                </a:solidFill>
                <a:latin typeface="+mn-lt"/>
              </a:rPr>
              <a:t> </a:t>
            </a:r>
            <a:br>
              <a:rPr lang="en-US" sz="1867" dirty="0">
                <a:solidFill>
                  <a:schemeClr val="tx1">
                    <a:lumMod val="75000"/>
                  </a:schemeClr>
                </a:solidFill>
                <a:latin typeface="+mn-lt"/>
              </a:rPr>
            </a:br>
            <a:r>
              <a:rPr lang="en-US" sz="1867" dirty="0">
                <a:solidFill>
                  <a:schemeClr val="tx1">
                    <a:lumMod val="75000"/>
                  </a:schemeClr>
                </a:solidFill>
                <a:latin typeface="+mn-lt"/>
              </a:rPr>
              <a:t>ALARA-</a:t>
            </a:r>
            <a:r>
              <a:rPr lang="en-US" sz="1867" dirty="0" err="1">
                <a:solidFill>
                  <a:schemeClr val="tx1">
                    <a:lumMod val="75000"/>
                  </a:schemeClr>
                </a:solidFill>
                <a:latin typeface="+mn-lt"/>
              </a:rPr>
              <a:t>princippet</a:t>
            </a:r>
            <a:endParaRPr lang="en-US" sz="1867" dirty="0">
              <a:solidFill>
                <a:schemeClr val="tx1">
                  <a:lumMod val="75000"/>
                </a:schemeClr>
              </a:solidFill>
              <a:latin typeface="+mn-lt"/>
            </a:endParaRPr>
          </a:p>
          <a:p>
            <a:pPr algn="ctr">
              <a:lnSpc>
                <a:spcPct val="90000"/>
              </a:lnSpc>
              <a:spcBef>
                <a:spcPts val="1333"/>
              </a:spcBef>
              <a:buClr>
                <a:srgbClr val="EE7F00"/>
              </a:buClr>
              <a:buSzPct val="50000"/>
              <a:defRPr/>
            </a:pPr>
            <a:r>
              <a:rPr lang="en-US" sz="1867" dirty="0">
                <a:solidFill>
                  <a:schemeClr val="tx1">
                    <a:lumMod val="75000"/>
                  </a:schemeClr>
                </a:solidFill>
                <a:latin typeface="+mn-lt"/>
              </a:rPr>
              <a:t>3D-modelering med </a:t>
            </a:r>
            <a:r>
              <a:rPr lang="en-US" sz="1867" dirty="0" err="1">
                <a:solidFill>
                  <a:schemeClr val="tx1">
                    <a:lumMod val="75000"/>
                  </a:schemeClr>
                </a:solidFill>
                <a:latin typeface="+mn-lt"/>
              </a:rPr>
              <a:t>præcise</a:t>
            </a:r>
            <a:r>
              <a:rPr lang="en-US" sz="1867" dirty="0">
                <a:solidFill>
                  <a:schemeClr val="tx1">
                    <a:lumMod val="75000"/>
                  </a:schemeClr>
                </a:solidFill>
                <a:latin typeface="+mn-lt"/>
              </a:rPr>
              <a:t> </a:t>
            </a:r>
            <a:r>
              <a:rPr lang="en-US" sz="1867" dirty="0" err="1">
                <a:solidFill>
                  <a:schemeClr val="tx1">
                    <a:lumMod val="75000"/>
                  </a:schemeClr>
                </a:solidFill>
                <a:latin typeface="+mn-lt"/>
              </a:rPr>
              <a:t>målinger</a:t>
            </a:r>
            <a:endParaRPr lang="en-US" sz="1867" dirty="0">
              <a:solidFill>
                <a:schemeClr val="tx1">
                  <a:lumMod val="75000"/>
                </a:schemeClr>
              </a:solidFill>
              <a:latin typeface="+mn-lt"/>
            </a:endParaRPr>
          </a:p>
        </p:txBody>
      </p:sp>
      <p:grpSp>
        <p:nvGrpSpPr>
          <p:cNvPr id="8" name="Group 12">
            <a:extLst>
              <a:ext uri="{FF2B5EF4-FFF2-40B4-BE49-F238E27FC236}">
                <a16:creationId xmlns:a16="http://schemas.microsoft.com/office/drawing/2014/main" id="{E2931204-5849-6B5D-1FB4-23D07796CBF1}"/>
              </a:ext>
            </a:extLst>
          </p:cNvPr>
          <p:cNvGrpSpPr/>
          <p:nvPr/>
        </p:nvGrpSpPr>
        <p:grpSpPr>
          <a:xfrm>
            <a:off x="5423926" y="767453"/>
            <a:ext cx="6349452" cy="5909518"/>
            <a:chOff x="5887167" y="1321982"/>
            <a:chExt cx="4762089" cy="4432138"/>
          </a:xfrm>
        </p:grpSpPr>
        <p:pic>
          <p:nvPicPr>
            <p:cNvPr id="9" name="Image 19" descr="Une image contenant texte&#10;&#10;Description générée automatiquement">
              <a:extLst>
                <a:ext uri="{FF2B5EF4-FFF2-40B4-BE49-F238E27FC236}">
                  <a16:creationId xmlns:a16="http://schemas.microsoft.com/office/drawing/2014/main" id="{6951FB3C-9F9F-86E2-67A0-2EFE4B5512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667" t="8310" r="18667" b="8310"/>
            <a:stretch/>
          </p:blipFill>
          <p:spPr>
            <a:xfrm>
              <a:off x="6801288" y="1321982"/>
              <a:ext cx="2780274" cy="2080892"/>
            </a:xfrm>
            <a:prstGeom prst="rect">
              <a:avLst/>
            </a:prstGeom>
          </p:spPr>
        </p:pic>
        <p:grpSp>
          <p:nvGrpSpPr>
            <p:cNvPr id="12" name="Group 5">
              <a:extLst>
                <a:ext uri="{FF2B5EF4-FFF2-40B4-BE49-F238E27FC236}">
                  <a16:creationId xmlns:a16="http://schemas.microsoft.com/office/drawing/2014/main" id="{61F06A62-6DA5-3F06-B19D-1C13780F9635}"/>
                </a:ext>
              </a:extLst>
            </p:cNvPr>
            <p:cNvGrpSpPr/>
            <p:nvPr/>
          </p:nvGrpSpPr>
          <p:grpSpPr>
            <a:xfrm>
              <a:off x="5887167" y="3952136"/>
              <a:ext cx="4762089" cy="1801984"/>
              <a:chOff x="5887167" y="3952136"/>
              <a:chExt cx="4762089" cy="1801984"/>
            </a:xfrm>
          </p:grpSpPr>
          <p:sp>
            <p:nvSpPr>
              <p:cNvPr id="13" name="Rectangle 14">
                <a:extLst>
                  <a:ext uri="{FF2B5EF4-FFF2-40B4-BE49-F238E27FC236}">
                    <a16:creationId xmlns:a16="http://schemas.microsoft.com/office/drawing/2014/main" id="{9B165026-EECD-2258-834F-DDA9DC31030C}"/>
                  </a:ext>
                </a:extLst>
              </p:cNvPr>
              <p:cNvSpPr/>
              <p:nvPr/>
            </p:nvSpPr>
            <p:spPr>
              <a:xfrm>
                <a:off x="5887167" y="3952136"/>
                <a:ext cx="4762089" cy="1801984"/>
              </a:xfrm>
              <a:prstGeom prst="rect">
                <a:avLst/>
              </a:prstGeom>
            </p:spPr>
            <p:txBody>
              <a:bodyPr wrap="square" anchor="t">
                <a:spAutoFit/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90000"/>
                  </a:lnSpc>
                  <a:spcBef>
                    <a:spcPts val="1333"/>
                  </a:spcBef>
                  <a:buClr>
                    <a:srgbClr val="EE7F00"/>
                  </a:buClr>
                  <a:buSzPct val="50000"/>
                  <a:defRPr/>
                </a:pPr>
                <a:r>
                  <a:rPr lang="en-US" sz="1867" dirty="0" err="1">
                    <a:solidFill>
                      <a:schemeClr val="tx1">
                        <a:lumMod val="75000"/>
                      </a:schemeClr>
                    </a:solidFill>
                  </a:rPr>
                  <a:t>Første</a:t>
                </a:r>
                <a:r>
                  <a:rPr lang="en-US" sz="1867" dirty="0">
                    <a:solidFill>
                      <a:schemeClr val="tx1">
                        <a:lumMod val="75000"/>
                      </a:schemeClr>
                    </a:solidFill>
                  </a:rPr>
                  <a:t> </a:t>
                </a:r>
                <a:r>
                  <a:rPr lang="en-US" sz="1867" dirty="0" err="1">
                    <a:solidFill>
                      <a:schemeClr val="tx1">
                        <a:lumMod val="75000"/>
                      </a:schemeClr>
                    </a:solidFill>
                  </a:rPr>
                  <a:t>generelle</a:t>
                </a:r>
                <a:r>
                  <a:rPr lang="en-US" sz="1867" dirty="0">
                    <a:solidFill>
                      <a:schemeClr val="tx1">
                        <a:lumMod val="75000"/>
                      </a:schemeClr>
                    </a:solidFill>
                  </a:rPr>
                  <a:t> </a:t>
                </a:r>
                <a:r>
                  <a:rPr lang="en-US" sz="1867" dirty="0" err="1">
                    <a:solidFill>
                      <a:schemeClr val="tx1">
                        <a:lumMod val="75000"/>
                      </a:schemeClr>
                    </a:solidFill>
                  </a:rPr>
                  <a:t>røntgensystem</a:t>
                </a:r>
                <a:r>
                  <a:rPr lang="en-US" sz="1867" dirty="0">
                    <a:solidFill>
                      <a:schemeClr val="tx1">
                        <a:lumMod val="75000"/>
                      </a:schemeClr>
                    </a:solidFill>
                  </a:rPr>
                  <a:t> med </a:t>
                </a:r>
                <a:br>
                  <a:rPr lang="en-US" sz="1867" dirty="0">
                    <a:solidFill>
                      <a:schemeClr val="tx1">
                        <a:lumMod val="75000"/>
                      </a:schemeClr>
                    </a:solidFill>
                  </a:rPr>
                </a:br>
                <a:r>
                  <a:rPr lang="en-US" sz="1867" dirty="0">
                    <a:solidFill>
                      <a:schemeClr val="tx1">
                        <a:lumMod val="75000"/>
                      </a:schemeClr>
                    </a:solidFill>
                  </a:rPr>
                  <a:t>photon-counting </a:t>
                </a:r>
                <a:r>
                  <a:rPr lang="en-US" sz="1867" dirty="0" err="1">
                    <a:solidFill>
                      <a:schemeClr val="tx1">
                        <a:lumMod val="75000"/>
                      </a:schemeClr>
                    </a:solidFill>
                  </a:rPr>
                  <a:t>detektorer</a:t>
                </a:r>
                <a:endParaRPr lang="en-US" sz="1867" dirty="0">
                  <a:solidFill>
                    <a:schemeClr val="tx1">
                      <a:lumMod val="75000"/>
                    </a:schemeClr>
                  </a:solidFill>
                  <a:latin typeface="+mj-lt"/>
                </a:endParaRPr>
              </a:p>
              <a:p>
                <a:pPr algn="ctr">
                  <a:lnSpc>
                    <a:spcPct val="90000"/>
                  </a:lnSpc>
                  <a:spcBef>
                    <a:spcPts val="1333"/>
                  </a:spcBef>
                  <a:buClr>
                    <a:srgbClr val="EE7F00"/>
                  </a:buClr>
                  <a:buSzPct val="50000"/>
                  <a:defRPr/>
                </a:pPr>
                <a:r>
                  <a:rPr lang="en-US" sz="1867" dirty="0" err="1">
                    <a:solidFill>
                      <a:schemeClr val="tx1">
                        <a:lumMod val="75000"/>
                      </a:schemeClr>
                    </a:solidFill>
                  </a:rPr>
                  <a:t>Unik</a:t>
                </a:r>
                <a:r>
                  <a:rPr lang="en-US" sz="1867" dirty="0">
                    <a:solidFill>
                      <a:schemeClr val="tx1">
                        <a:lumMod val="75000"/>
                      </a:schemeClr>
                    </a:solidFill>
                  </a:rPr>
                  <a:t> </a:t>
                </a:r>
                <a:r>
                  <a:rPr lang="en-US" sz="1867" dirty="0" err="1">
                    <a:solidFill>
                      <a:schemeClr val="tx1">
                        <a:lumMod val="75000"/>
                      </a:schemeClr>
                    </a:solidFill>
                  </a:rPr>
                  <a:t>billedopløsning</a:t>
                </a:r>
                <a:r>
                  <a:rPr lang="en-US" sz="1867" dirty="0">
                    <a:solidFill>
                      <a:schemeClr val="tx1">
                        <a:lumMod val="75000"/>
                      </a:schemeClr>
                    </a:solidFill>
                  </a:rPr>
                  <a:t> </a:t>
                </a:r>
                <a:r>
                  <a:rPr lang="en-US" sz="1867" dirty="0" err="1">
                    <a:solidFill>
                      <a:schemeClr val="tx1">
                        <a:lumMod val="75000"/>
                      </a:schemeClr>
                    </a:solidFill>
                  </a:rPr>
                  <a:t>til</a:t>
                </a:r>
                <a:r>
                  <a:rPr lang="en-US" sz="1867" dirty="0">
                    <a:solidFill>
                      <a:schemeClr val="tx1">
                        <a:lumMod val="75000"/>
                      </a:schemeClr>
                    </a:solidFill>
                  </a:rPr>
                  <a:t> </a:t>
                </a:r>
                <a:r>
                  <a:rPr lang="en-US" sz="1867" dirty="0" err="1">
                    <a:solidFill>
                      <a:schemeClr val="tx1">
                        <a:lumMod val="75000"/>
                      </a:schemeClr>
                    </a:solidFill>
                  </a:rPr>
                  <a:t>understøttelse</a:t>
                </a:r>
                <a:r>
                  <a:rPr lang="en-US" sz="1867" dirty="0">
                    <a:solidFill>
                      <a:schemeClr val="tx1">
                        <a:lumMod val="75000"/>
                      </a:schemeClr>
                    </a:solidFill>
                  </a:rPr>
                  <a:t> </a:t>
                </a:r>
                <a:r>
                  <a:rPr lang="en-US" sz="1867" dirty="0" err="1">
                    <a:solidFill>
                      <a:schemeClr val="tx1">
                        <a:lumMod val="75000"/>
                      </a:schemeClr>
                    </a:solidFill>
                  </a:rPr>
                  <a:t>af</a:t>
                </a:r>
                <a:r>
                  <a:rPr lang="en-US" sz="1867" dirty="0">
                    <a:solidFill>
                      <a:schemeClr val="tx1">
                        <a:lumMod val="75000"/>
                      </a:schemeClr>
                    </a:solidFill>
                  </a:rPr>
                  <a:t> </a:t>
                </a:r>
                <a:r>
                  <a:rPr lang="en-US" sz="1867" dirty="0" err="1">
                    <a:solidFill>
                      <a:schemeClr val="tx1">
                        <a:lumMod val="75000"/>
                      </a:schemeClr>
                    </a:solidFill>
                  </a:rPr>
                  <a:t>diagnostiske</a:t>
                </a:r>
                <a:r>
                  <a:rPr lang="en-US" sz="1867" dirty="0">
                    <a:solidFill>
                      <a:schemeClr val="tx1">
                        <a:lumMod val="75000"/>
                      </a:schemeClr>
                    </a:solidFill>
                  </a:rPr>
                  <a:t> </a:t>
                </a:r>
                <a:r>
                  <a:rPr lang="en-US" sz="1867" dirty="0" err="1">
                    <a:solidFill>
                      <a:schemeClr val="tx1">
                        <a:lumMod val="75000"/>
                      </a:schemeClr>
                    </a:solidFill>
                  </a:rPr>
                  <a:t>muligheder</a:t>
                </a:r>
                <a:endParaRPr lang="en-US" sz="1867" dirty="0">
                  <a:solidFill>
                    <a:schemeClr val="tx1">
                      <a:lumMod val="75000"/>
                    </a:schemeClr>
                  </a:solidFill>
                </a:endParaRPr>
              </a:p>
              <a:p>
                <a:pPr algn="ctr">
                  <a:lnSpc>
                    <a:spcPct val="90000"/>
                  </a:lnSpc>
                  <a:spcBef>
                    <a:spcPts val="1333"/>
                  </a:spcBef>
                  <a:buClr>
                    <a:srgbClr val="EE7F00"/>
                  </a:buClr>
                  <a:buSzPct val="50000"/>
                  <a:defRPr/>
                </a:pPr>
                <a:r>
                  <a:rPr lang="en-US" sz="1867" dirty="0" err="1">
                    <a:solidFill>
                      <a:schemeClr val="tx1">
                        <a:lumMod val="75000"/>
                      </a:schemeClr>
                    </a:solidFill>
                  </a:rPr>
                  <a:t>Optimiseret</a:t>
                </a:r>
                <a:r>
                  <a:rPr lang="en-US" sz="1867" dirty="0">
                    <a:solidFill>
                      <a:schemeClr val="tx1">
                        <a:lumMod val="75000"/>
                      </a:schemeClr>
                    </a:solidFill>
                  </a:rPr>
                  <a:t> </a:t>
                </a:r>
                <a:r>
                  <a:rPr lang="en-US" sz="1867" dirty="0" err="1">
                    <a:solidFill>
                      <a:schemeClr val="tx1">
                        <a:lumMod val="75000"/>
                      </a:schemeClr>
                    </a:solidFill>
                  </a:rPr>
                  <a:t>dosismodulering</a:t>
                </a:r>
                <a:r>
                  <a:rPr lang="en-US" sz="1867" dirty="0">
                    <a:solidFill>
                      <a:schemeClr val="tx1">
                        <a:lumMod val="75000"/>
                      </a:schemeClr>
                    </a:solidFill>
                  </a:rPr>
                  <a:t> med </a:t>
                </a:r>
                <a:r>
                  <a:rPr lang="en-US" sz="1867" dirty="0">
                    <a:solidFill>
                      <a:schemeClr val="tx1">
                        <a:lumMod val="75000"/>
                      </a:schemeClr>
                    </a:solidFill>
                    <a:latin typeface="+mj-lt"/>
                  </a:rPr>
                  <a:t>Flex Dose</a:t>
                </a:r>
                <a:r>
                  <a:rPr lang="en-US" sz="1867" baseline="30000" dirty="0">
                    <a:solidFill>
                      <a:schemeClr val="tx1">
                        <a:lumMod val="75000"/>
                      </a:schemeClr>
                    </a:solidFill>
                    <a:latin typeface="+mj-lt"/>
                  </a:rPr>
                  <a:t>™</a:t>
                </a:r>
              </a:p>
              <a:p>
                <a:pPr algn="ctr">
                  <a:lnSpc>
                    <a:spcPct val="90000"/>
                  </a:lnSpc>
                  <a:spcBef>
                    <a:spcPts val="1333"/>
                  </a:spcBef>
                  <a:buClr>
                    <a:srgbClr val="EE7F00"/>
                  </a:buClr>
                  <a:buSzPct val="50000"/>
                  <a:defRPr/>
                </a:pPr>
                <a:r>
                  <a:rPr lang="en-US" sz="1867" dirty="0" err="1">
                    <a:solidFill>
                      <a:schemeClr val="tx1">
                        <a:lumMod val="75000"/>
                      </a:schemeClr>
                    </a:solidFill>
                  </a:rPr>
                  <a:t>Åbent</a:t>
                </a:r>
                <a:r>
                  <a:rPr lang="en-US" sz="1867" dirty="0">
                    <a:solidFill>
                      <a:schemeClr val="tx1">
                        <a:lumMod val="75000"/>
                      </a:schemeClr>
                    </a:solidFill>
                  </a:rPr>
                  <a:t> design med </a:t>
                </a:r>
                <a:r>
                  <a:rPr lang="en-US" sz="1867" dirty="0" err="1">
                    <a:solidFill>
                      <a:schemeClr val="tx1">
                        <a:lumMod val="75000"/>
                      </a:schemeClr>
                    </a:solidFill>
                  </a:rPr>
                  <a:t>kort</a:t>
                </a:r>
                <a:r>
                  <a:rPr lang="en-US" sz="1867" dirty="0">
                    <a:solidFill>
                      <a:schemeClr val="tx1">
                        <a:lumMod val="75000"/>
                      </a:schemeClr>
                    </a:solidFill>
                  </a:rPr>
                  <a:t> </a:t>
                </a:r>
                <a:br>
                  <a:rPr lang="en-US" sz="1867" dirty="0">
                    <a:solidFill>
                      <a:schemeClr val="tx1">
                        <a:lumMod val="75000"/>
                      </a:schemeClr>
                    </a:solidFill>
                  </a:rPr>
                </a:br>
                <a:r>
                  <a:rPr lang="en-US" sz="1867" dirty="0" err="1">
                    <a:solidFill>
                      <a:schemeClr val="tx1">
                        <a:lumMod val="75000"/>
                      </a:schemeClr>
                    </a:solidFill>
                  </a:rPr>
                  <a:t>undersøgelsestid</a:t>
                </a:r>
                <a:r>
                  <a:rPr lang="en-US" sz="1867" dirty="0">
                    <a:solidFill>
                      <a:schemeClr val="tx1">
                        <a:lumMod val="75000"/>
                      </a:schemeClr>
                    </a:solidFill>
                  </a:rPr>
                  <a:t> (&lt;20 </a:t>
                </a:r>
                <a:r>
                  <a:rPr lang="en-US" sz="1867" dirty="0" err="1">
                    <a:solidFill>
                      <a:schemeClr val="tx1">
                        <a:lumMod val="75000"/>
                      </a:schemeClr>
                    </a:solidFill>
                  </a:rPr>
                  <a:t>sek</a:t>
                </a:r>
                <a:r>
                  <a:rPr lang="en-US" sz="1867" dirty="0">
                    <a:solidFill>
                      <a:schemeClr val="tx1">
                        <a:lumMod val="75000"/>
                      </a:schemeClr>
                    </a:solidFill>
                  </a:rPr>
                  <a:t>)</a:t>
                </a:r>
              </a:p>
            </p:txBody>
          </p:sp>
          <p:cxnSp>
            <p:nvCxnSpPr>
              <p:cNvPr id="14" name="Straight Connector 16">
                <a:extLst>
                  <a:ext uri="{FF2B5EF4-FFF2-40B4-BE49-F238E27FC236}">
                    <a16:creationId xmlns:a16="http://schemas.microsoft.com/office/drawing/2014/main" id="{2B01FA18-B3C2-247C-B948-13995005D41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864024" y="4462161"/>
                <a:ext cx="742950" cy="0"/>
              </a:xfrm>
              <a:prstGeom prst="line">
                <a:avLst/>
              </a:prstGeom>
              <a:ln w="28575" cap="rnd">
                <a:solidFill>
                  <a:srgbClr val="FF66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9">
                <a:extLst>
                  <a:ext uri="{FF2B5EF4-FFF2-40B4-BE49-F238E27FC236}">
                    <a16:creationId xmlns:a16="http://schemas.microsoft.com/office/drawing/2014/main" id="{994C6F91-F6DF-98B1-740D-DA443BCBB57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848755" y="4966217"/>
                <a:ext cx="742950" cy="0"/>
              </a:xfrm>
              <a:prstGeom prst="line">
                <a:avLst/>
              </a:prstGeom>
              <a:ln w="28575" cap="rnd">
                <a:solidFill>
                  <a:srgbClr val="FF66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20">
                <a:extLst>
                  <a:ext uri="{FF2B5EF4-FFF2-40B4-BE49-F238E27FC236}">
                    <a16:creationId xmlns:a16="http://schemas.microsoft.com/office/drawing/2014/main" id="{64BBE54D-7827-22F3-2D59-7D96DAC629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840274" y="5272020"/>
                <a:ext cx="742950" cy="0"/>
              </a:xfrm>
              <a:prstGeom prst="line">
                <a:avLst/>
              </a:prstGeom>
              <a:ln w="28575" cap="rnd">
                <a:solidFill>
                  <a:srgbClr val="FF66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9" name="Graphique 6">
            <a:extLst>
              <a:ext uri="{FF2B5EF4-FFF2-40B4-BE49-F238E27FC236}">
                <a16:creationId xmlns:a16="http://schemas.microsoft.com/office/drawing/2014/main" id="{AF41AC06-739A-6116-9F85-6A90338B775A}"/>
              </a:ext>
            </a:extLst>
          </p:cNvPr>
          <p:cNvSpPr>
            <a:spLocks noChangeAspect="1"/>
          </p:cNvSpPr>
          <p:nvPr/>
        </p:nvSpPr>
        <p:spPr>
          <a:xfrm>
            <a:off x="8039376" y="3294157"/>
            <a:ext cx="966153" cy="1013355"/>
          </a:xfrm>
          <a:prstGeom prst="ellipse">
            <a:avLst/>
          </a:prstGeom>
          <a:solidFill>
            <a:schemeClr val="bg1"/>
          </a:solidFill>
          <a:ln w="1895" cap="flat">
            <a:noFill/>
            <a:prstDash val="solid"/>
            <a:miter/>
          </a:ln>
          <a:effectLst>
            <a:outerShdw blurRad="317500" dist="38100" dir="2700000" algn="tl" rotWithShape="0">
              <a:prstClr val="black">
                <a:alpha val="20000"/>
              </a:prstClr>
            </a:outerShdw>
          </a:effectLst>
        </p:spPr>
        <p:txBody>
          <a:bodyPr wrap="none" tIns="0"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3200" b="1" dirty="0">
                <a:solidFill>
                  <a:srgbClr val="FF0000"/>
                </a:solidFill>
                <a:latin typeface="+mj-lt"/>
              </a:rPr>
              <a:t>2019</a:t>
            </a:r>
          </a:p>
        </p:txBody>
      </p:sp>
      <p:cxnSp>
        <p:nvCxnSpPr>
          <p:cNvPr id="20" name="Straight Connector 16">
            <a:extLst>
              <a:ext uri="{FF2B5EF4-FFF2-40B4-BE49-F238E27FC236}">
                <a16:creationId xmlns:a16="http://schemas.microsoft.com/office/drawing/2014/main" id="{475BA07B-1B07-42F8-D0DF-EEC6C882B278}"/>
              </a:ext>
            </a:extLst>
          </p:cNvPr>
          <p:cNvCxnSpPr>
            <a:cxnSpLocks/>
          </p:cNvCxnSpPr>
          <p:nvPr/>
        </p:nvCxnSpPr>
        <p:spPr>
          <a:xfrm>
            <a:off x="2262392" y="4965171"/>
            <a:ext cx="990600" cy="0"/>
          </a:xfrm>
          <a:prstGeom prst="line">
            <a:avLst/>
          </a:prstGeom>
          <a:ln w="28575" cap="rnd">
            <a:solidFill>
              <a:srgbClr val="FFC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16">
            <a:extLst>
              <a:ext uri="{FF2B5EF4-FFF2-40B4-BE49-F238E27FC236}">
                <a16:creationId xmlns:a16="http://schemas.microsoft.com/office/drawing/2014/main" id="{157D927E-2513-91AF-1A38-5043C35E8F4E}"/>
              </a:ext>
            </a:extLst>
          </p:cNvPr>
          <p:cNvCxnSpPr>
            <a:cxnSpLocks/>
          </p:cNvCxnSpPr>
          <p:nvPr/>
        </p:nvCxnSpPr>
        <p:spPr>
          <a:xfrm>
            <a:off x="2262392" y="5633252"/>
            <a:ext cx="990600" cy="0"/>
          </a:xfrm>
          <a:prstGeom prst="line">
            <a:avLst/>
          </a:prstGeom>
          <a:ln w="28575" cap="rnd">
            <a:solidFill>
              <a:srgbClr val="FFC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3252207"/>
      </p:ext>
    </p:extLst>
  </p:cSld>
  <p:clrMapOvr>
    <a:masterClrMapping/>
  </p:clrMapOvr>
  <p:transition spd="slow">
    <p:cover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0A90564F-A309-4189-5369-A7AFD08761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FF104B-CF10-4F01-A1B3-4EAC1BDC1935}" type="slidenum">
              <a:rPr lang="da-DK" smtClean="0"/>
              <a:t>21</a:t>
            </a:fld>
            <a:endParaRPr lang="da-DK"/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C6C7A94F-3AA1-02B8-FA96-549A2B33CE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2558" y="720369"/>
            <a:ext cx="3969365" cy="6001107"/>
          </a:xfrm>
          <a:prstGeom prst="rect">
            <a:avLst/>
          </a:prstGeom>
        </p:spPr>
      </p:pic>
      <p:sp>
        <p:nvSpPr>
          <p:cNvPr id="5" name="Tekstfelt 4">
            <a:extLst>
              <a:ext uri="{FF2B5EF4-FFF2-40B4-BE49-F238E27FC236}">
                <a16:creationId xmlns:a16="http://schemas.microsoft.com/office/drawing/2014/main" id="{8B4BCF0B-974D-9373-98A2-D7D3023CE792}"/>
              </a:ext>
            </a:extLst>
          </p:cNvPr>
          <p:cNvSpPr txBox="1"/>
          <p:nvPr/>
        </p:nvSpPr>
        <p:spPr>
          <a:xfrm>
            <a:off x="307798" y="1131623"/>
            <a:ext cx="7104789" cy="5918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80990" indent="-380990">
              <a:spcBef>
                <a:spcPts val="3200"/>
              </a:spcBef>
              <a:buClr>
                <a:srgbClr val="16165D"/>
              </a:buClr>
              <a:buFont typeface="Wingdings" panose="05000000000000000000" pitchFamily="2" charset="2"/>
              <a:buChar char="Ø"/>
            </a:pPr>
            <a:r>
              <a:rPr lang="en-US" sz="2133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Slot-scanning</a:t>
            </a:r>
          </a:p>
          <a:p>
            <a:pPr marL="380990" indent="-380990">
              <a:spcBef>
                <a:spcPts val="3200"/>
              </a:spcBef>
              <a:buClr>
                <a:srgbClr val="16165D"/>
              </a:buClr>
              <a:buFont typeface="Wingdings" panose="05000000000000000000" pitchFamily="2" charset="2"/>
              <a:buChar char="Ø"/>
            </a:pPr>
            <a:r>
              <a:rPr lang="en-US" sz="2133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AP </a:t>
            </a:r>
            <a:r>
              <a:rPr lang="en-US" sz="2133" dirty="0" err="1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og</a:t>
            </a:r>
            <a:r>
              <a:rPr lang="en-US" sz="2133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133" dirty="0" err="1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lateralt</a:t>
            </a:r>
            <a:r>
              <a:rPr lang="en-US" sz="2133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133" dirty="0" err="1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billede</a:t>
            </a:r>
            <a:r>
              <a:rPr lang="en-US" sz="2133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133" dirty="0" err="1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tages</a:t>
            </a:r>
            <a:r>
              <a:rPr lang="en-US" sz="2133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133" dirty="0" err="1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samtidigt</a:t>
            </a:r>
            <a:endParaRPr lang="en-US" sz="2133" dirty="0"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80990" indent="-380990">
              <a:spcBef>
                <a:spcPts val="3200"/>
              </a:spcBef>
              <a:buClr>
                <a:srgbClr val="16165D"/>
              </a:buClr>
              <a:buFont typeface="Wingdings" panose="05000000000000000000" pitchFamily="2" charset="2"/>
              <a:buChar char="Ø"/>
            </a:pPr>
            <a:r>
              <a:rPr lang="en-US" sz="2133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Hel </a:t>
            </a:r>
            <a:r>
              <a:rPr lang="en-US" sz="2133" dirty="0" err="1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krop</a:t>
            </a:r>
            <a:r>
              <a:rPr lang="en-US" sz="2133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133" dirty="0" err="1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eller</a:t>
            </a:r>
            <a:r>
              <a:rPr lang="en-US" sz="2133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133" dirty="0" err="1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lokaliserede</a:t>
            </a:r>
            <a:r>
              <a:rPr lang="en-US" sz="2133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133" dirty="0" err="1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billeder</a:t>
            </a:r>
            <a:endParaRPr lang="en-US" sz="2133" dirty="0"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80990" indent="-380990">
              <a:spcBef>
                <a:spcPts val="3200"/>
              </a:spcBef>
              <a:buClr>
                <a:srgbClr val="16165D"/>
              </a:buClr>
              <a:buFont typeface="Wingdings" panose="05000000000000000000" pitchFamily="2" charset="2"/>
              <a:buChar char="Ø"/>
            </a:pPr>
            <a:r>
              <a:rPr lang="en-US" sz="2133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3D-modelering med </a:t>
            </a:r>
            <a:r>
              <a:rPr lang="en-US" sz="2133" dirty="0" err="1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automatisk</a:t>
            </a:r>
            <a:r>
              <a:rPr lang="en-US" sz="2133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133" dirty="0" err="1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udlæsning</a:t>
            </a:r>
            <a:br>
              <a:rPr lang="en-US" sz="2133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133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133" dirty="0" err="1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af</a:t>
            </a:r>
            <a:r>
              <a:rPr lang="en-US" sz="2133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133" dirty="0" err="1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kliniske</a:t>
            </a:r>
            <a:r>
              <a:rPr lang="en-US" sz="2133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133" dirty="0" err="1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parametre</a:t>
            </a:r>
            <a:endParaRPr lang="en-US" sz="2133" dirty="0"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80990" indent="-380990">
              <a:spcBef>
                <a:spcPts val="3200"/>
              </a:spcBef>
              <a:buClr>
                <a:srgbClr val="16165D"/>
              </a:buClr>
              <a:buFont typeface="Wingdings" panose="05000000000000000000" pitchFamily="2" charset="2"/>
              <a:buChar char="Ø"/>
            </a:pPr>
            <a:r>
              <a:rPr lang="en-US" sz="2133" dirty="0" err="1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Stort</a:t>
            </a:r>
            <a:r>
              <a:rPr lang="en-US" sz="2133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 FOV – 190 cm x 51 cm (AP + lateral)</a:t>
            </a:r>
          </a:p>
          <a:p>
            <a:pPr marL="380990" indent="-380990">
              <a:spcBef>
                <a:spcPts val="3200"/>
              </a:spcBef>
              <a:buClr>
                <a:srgbClr val="16165D"/>
              </a:buClr>
              <a:buFont typeface="Wingdings" panose="05000000000000000000" pitchFamily="2" charset="2"/>
              <a:buChar char="Ø"/>
            </a:pPr>
            <a:r>
              <a:rPr lang="en-US" sz="2133" dirty="0" err="1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Pixelstørrelse</a:t>
            </a:r>
            <a:r>
              <a:rPr lang="en-US" sz="2133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 – 100 </a:t>
            </a:r>
            <a:r>
              <a:rPr lang="da-DK" sz="2133" dirty="0">
                <a:latin typeface="+mn-lt"/>
              </a:rPr>
              <a:t>µm</a:t>
            </a:r>
          </a:p>
          <a:p>
            <a:pPr marL="380990" indent="-380990">
              <a:spcBef>
                <a:spcPts val="3200"/>
              </a:spcBef>
              <a:buClr>
                <a:srgbClr val="16165D"/>
              </a:buClr>
              <a:buFont typeface="Wingdings" panose="05000000000000000000" pitchFamily="2" charset="2"/>
              <a:buChar char="Ø"/>
            </a:pPr>
            <a:r>
              <a:rPr lang="da-DK" sz="2133" dirty="0">
                <a:latin typeface="+mn-lt"/>
              </a:rPr>
              <a:t>Spatial opløsning – op til 5 lp/mm</a:t>
            </a:r>
            <a:endParaRPr lang="en-DK" sz="2133" dirty="0">
              <a:latin typeface="+mn-lt"/>
            </a:endParaRPr>
          </a:p>
          <a:p>
            <a:pPr>
              <a:spcBef>
                <a:spcPts val="3200"/>
              </a:spcBef>
              <a:buClr>
                <a:schemeClr val="accent6"/>
              </a:buClr>
            </a:pPr>
            <a:endParaRPr lang="en-US" sz="2133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3" name="Lige pilforbindelse 12">
            <a:extLst>
              <a:ext uri="{FF2B5EF4-FFF2-40B4-BE49-F238E27FC236}">
                <a16:creationId xmlns:a16="http://schemas.microsoft.com/office/drawing/2014/main" id="{F6FE6C7C-47F9-5BB0-D57C-540749A00C40}"/>
              </a:ext>
            </a:extLst>
          </p:cNvPr>
          <p:cNvCxnSpPr>
            <a:cxnSpLocks/>
          </p:cNvCxnSpPr>
          <p:nvPr/>
        </p:nvCxnSpPr>
        <p:spPr>
          <a:xfrm>
            <a:off x="7104110" y="768815"/>
            <a:ext cx="0" cy="5952661"/>
          </a:xfrm>
          <a:prstGeom prst="straightConnector1">
            <a:avLst/>
          </a:prstGeom>
          <a:ln w="28575">
            <a:solidFill>
              <a:srgbClr val="FF66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kstfelt 13">
            <a:extLst>
              <a:ext uri="{FF2B5EF4-FFF2-40B4-BE49-F238E27FC236}">
                <a16:creationId xmlns:a16="http://schemas.microsoft.com/office/drawing/2014/main" id="{18860FD7-718A-F3A3-1A71-F3D6AB02CA1D}"/>
              </a:ext>
            </a:extLst>
          </p:cNvPr>
          <p:cNvSpPr txBox="1"/>
          <p:nvPr/>
        </p:nvSpPr>
        <p:spPr>
          <a:xfrm>
            <a:off x="7621937" y="4310050"/>
            <a:ext cx="1267267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867" dirty="0">
                <a:solidFill>
                  <a:srgbClr val="FF6600"/>
                </a:solidFill>
                <a:latin typeface="+mn-lt"/>
              </a:rPr>
              <a:t>51 cm</a:t>
            </a:r>
            <a:endParaRPr lang="en-DK" sz="1867" dirty="0">
              <a:solidFill>
                <a:srgbClr val="FF6600"/>
              </a:solidFill>
              <a:latin typeface="+mn-lt"/>
            </a:endParaRPr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4EE19098-C1FE-36D1-F999-3E4DEE20AB4C}"/>
              </a:ext>
            </a:extLst>
          </p:cNvPr>
          <p:cNvSpPr txBox="1"/>
          <p:nvPr/>
        </p:nvSpPr>
        <p:spPr>
          <a:xfrm>
            <a:off x="6192010" y="6363387"/>
            <a:ext cx="1824199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867" dirty="0">
                <a:solidFill>
                  <a:srgbClr val="FF66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190 cm</a:t>
            </a:r>
            <a:endParaRPr lang="en-DK" sz="1867" dirty="0">
              <a:solidFill>
                <a:srgbClr val="FF66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1" name="Lige pilforbindelse 20">
            <a:extLst>
              <a:ext uri="{FF2B5EF4-FFF2-40B4-BE49-F238E27FC236}">
                <a16:creationId xmlns:a16="http://schemas.microsoft.com/office/drawing/2014/main" id="{9FDFC9D4-281E-4AB9-3778-E472C301DCC9}"/>
              </a:ext>
            </a:extLst>
          </p:cNvPr>
          <p:cNvCxnSpPr>
            <a:cxnSpLocks/>
          </p:cNvCxnSpPr>
          <p:nvPr/>
        </p:nvCxnSpPr>
        <p:spPr>
          <a:xfrm>
            <a:off x="7232558" y="4310050"/>
            <a:ext cx="1344149" cy="0"/>
          </a:xfrm>
          <a:prstGeom prst="straightConnector1">
            <a:avLst/>
          </a:prstGeom>
          <a:ln w="28575">
            <a:solidFill>
              <a:srgbClr val="FF66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Billede 5">
            <a:extLst>
              <a:ext uri="{FF2B5EF4-FFF2-40B4-BE49-F238E27FC236}">
                <a16:creationId xmlns:a16="http://schemas.microsoft.com/office/drawing/2014/main" id="{C9952A79-718C-2A5A-2452-C41F010537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9444" y="346694"/>
            <a:ext cx="1869420" cy="2844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311079"/>
      </p:ext>
    </p:extLst>
  </p:cSld>
  <p:clrMapOvr>
    <a:masterClrMapping/>
  </p:clrMapOvr>
  <p:transition spd="slow">
    <p:cover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682DE9FC-6706-251E-4D04-16D8F5D8F16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FF104B-CF10-4F01-A1B3-4EAC1BDC1935}" type="slidenum">
              <a:rPr lang="da-DK" smtClean="0"/>
              <a:t>22</a:t>
            </a:fld>
            <a:endParaRPr lang="da-DK"/>
          </a:p>
        </p:txBody>
      </p:sp>
      <p:grpSp>
        <p:nvGrpSpPr>
          <p:cNvPr id="3" name="Groupe 5">
            <a:extLst>
              <a:ext uri="{FF2B5EF4-FFF2-40B4-BE49-F238E27FC236}">
                <a16:creationId xmlns:a16="http://schemas.microsoft.com/office/drawing/2014/main" id="{D3C03659-49E6-A071-B388-B54CA6095F28}"/>
              </a:ext>
            </a:extLst>
          </p:cNvPr>
          <p:cNvGrpSpPr/>
          <p:nvPr/>
        </p:nvGrpSpPr>
        <p:grpSpPr>
          <a:xfrm>
            <a:off x="6587241" y="820597"/>
            <a:ext cx="5270779" cy="5761366"/>
            <a:chOff x="7332089" y="2319911"/>
            <a:chExt cx="3953084" cy="4321024"/>
          </a:xfrm>
        </p:grpSpPr>
        <p:pic>
          <p:nvPicPr>
            <p:cNvPr id="4" name="Picture 3" descr="C:\Documents and Settings\Gomes\Bureau\Gif radio classique\Gif animé Agrandissement radio classique.gif">
              <a:extLst>
                <a:ext uri="{FF2B5EF4-FFF2-40B4-BE49-F238E27FC236}">
                  <a16:creationId xmlns:a16="http://schemas.microsoft.com/office/drawing/2014/main" id="{52E45E72-CFBA-005A-E433-F8726F306A25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32089" y="2663256"/>
              <a:ext cx="1681180" cy="2835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ZoneTexte 20">
              <a:extLst>
                <a:ext uri="{FF2B5EF4-FFF2-40B4-BE49-F238E27FC236}">
                  <a16:creationId xmlns:a16="http://schemas.microsoft.com/office/drawing/2014/main" id="{58E38845-5E0F-5229-FF04-FBA7FA0577C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12387" y="2319911"/>
              <a:ext cx="1520584" cy="3154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defTabSz="914192" eaLnBrk="1" hangingPunct="1">
                <a:defRPr/>
              </a:pPr>
              <a:r>
                <a:rPr lang="fr-FR" sz="2133" dirty="0">
                  <a:solidFill>
                    <a:srgbClr val="5F5F5F"/>
                  </a:solidFill>
                  <a:latin typeface="MetaBold-Roman"/>
                </a:rPr>
                <a:t>CR/DR</a:t>
              </a:r>
            </a:p>
          </p:txBody>
        </p:sp>
        <p:pic>
          <p:nvPicPr>
            <p:cNvPr id="6" name="Picture 2" descr="C:\Documents and Settings\Gomes\Bureau\Gif EOS\Gif animé agrandissement EOS.gif">
              <a:extLst>
                <a:ext uri="{FF2B5EF4-FFF2-40B4-BE49-F238E27FC236}">
                  <a16:creationId xmlns:a16="http://schemas.microsoft.com/office/drawing/2014/main" id="{AAC21C07-1686-A7BD-24C5-A3965E742553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01119" y="2658465"/>
              <a:ext cx="1684054" cy="28402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ZoneTexte 26">
              <a:extLst>
                <a:ext uri="{FF2B5EF4-FFF2-40B4-BE49-F238E27FC236}">
                  <a16:creationId xmlns:a16="http://schemas.microsoft.com/office/drawing/2014/main" id="{DAB7407F-0845-9E0F-E6F1-15C92A8901D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908379" y="2319911"/>
              <a:ext cx="1069534" cy="3154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defTabSz="914192" eaLnBrk="1" hangingPunct="1">
                <a:defRPr/>
              </a:pPr>
              <a:r>
                <a:rPr lang="fr-FR" sz="2133" dirty="0">
                  <a:solidFill>
                    <a:srgbClr val="5F5F5F"/>
                  </a:solidFill>
                  <a:latin typeface="MetaBold-Roman"/>
                </a:rPr>
                <a:t>EOS</a:t>
              </a:r>
            </a:p>
          </p:txBody>
        </p:sp>
        <p:pic>
          <p:nvPicPr>
            <p:cNvPr id="8" name="Image 27">
              <a:extLst>
                <a:ext uri="{FF2B5EF4-FFF2-40B4-BE49-F238E27FC236}">
                  <a16:creationId xmlns:a16="http://schemas.microsoft.com/office/drawing/2014/main" id="{317AC5B6-9819-2240-395C-EB6E61AD749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767470" y="4449945"/>
              <a:ext cx="1413397" cy="948229"/>
            </a:xfrm>
            <a:prstGeom prst="rect">
              <a:avLst/>
            </a:prstGeom>
          </p:spPr>
        </p:pic>
        <p:sp>
          <p:nvSpPr>
            <p:cNvPr id="9" name="Rectangle 30">
              <a:extLst>
                <a:ext uri="{FF2B5EF4-FFF2-40B4-BE49-F238E27FC236}">
                  <a16:creationId xmlns:a16="http://schemas.microsoft.com/office/drawing/2014/main" id="{E8DCE4CC-80FF-626D-6B18-6E22C3E240A4}"/>
                </a:ext>
              </a:extLst>
            </p:cNvPr>
            <p:cNvSpPr/>
            <p:nvPr/>
          </p:nvSpPr>
          <p:spPr>
            <a:xfrm>
              <a:off x="7332090" y="5463690"/>
              <a:ext cx="3872476" cy="11772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914192">
                <a:defRPr/>
              </a:pPr>
              <a:r>
                <a:rPr lang="fr-FR" sz="1600" dirty="0" err="1">
                  <a:solidFill>
                    <a:srgbClr val="939598"/>
                  </a:solidFill>
                  <a:latin typeface="MetaNormal-Roman"/>
                  <a:cs typeface="Arial" panose="020B0604020202020204" pitchFamily="34" charset="0"/>
                </a:rPr>
                <a:t>Patientpositionerings</a:t>
              </a:r>
              <a:r>
                <a:rPr lang="fr-FR" sz="1600" dirty="0">
                  <a:solidFill>
                    <a:srgbClr val="939598"/>
                  </a:solidFill>
                  <a:latin typeface="MetaNormal-Roman"/>
                  <a:cs typeface="Arial" panose="020B0604020202020204" pitchFamily="34" charset="0"/>
                </a:rPr>
                <a:t> </a:t>
              </a:r>
              <a:r>
                <a:rPr lang="fr-FR" sz="1600" dirty="0" err="1">
                  <a:solidFill>
                    <a:srgbClr val="939598"/>
                  </a:solidFill>
                  <a:latin typeface="MetaNormal-Roman"/>
                  <a:cs typeface="Arial" panose="020B0604020202020204" pitchFamily="34" charset="0"/>
                </a:rPr>
                <a:t>indvirkning</a:t>
              </a:r>
              <a:r>
                <a:rPr lang="fr-FR" sz="1600" dirty="0">
                  <a:solidFill>
                    <a:srgbClr val="939598"/>
                  </a:solidFill>
                  <a:latin typeface="MetaNormal-Roman"/>
                  <a:cs typeface="Arial" panose="020B0604020202020204" pitchFamily="34" charset="0"/>
                </a:rPr>
                <a:t> </a:t>
              </a:r>
              <a:r>
                <a:rPr lang="fr-FR" sz="1600" dirty="0" err="1">
                  <a:solidFill>
                    <a:srgbClr val="939598"/>
                  </a:solidFill>
                  <a:latin typeface="MetaNormal-Roman"/>
                  <a:cs typeface="Arial" panose="020B0604020202020204" pitchFamily="34" charset="0"/>
                </a:rPr>
                <a:t>på</a:t>
              </a:r>
              <a:r>
                <a:rPr lang="fr-FR" sz="1600" dirty="0">
                  <a:solidFill>
                    <a:srgbClr val="939598"/>
                  </a:solidFill>
                  <a:latin typeface="MetaNormal-Roman"/>
                  <a:cs typeface="Arial" panose="020B0604020202020204" pitchFamily="34" charset="0"/>
                </a:rPr>
                <a:t> </a:t>
              </a:r>
              <a:r>
                <a:rPr lang="fr-FR" sz="1600" dirty="0" err="1">
                  <a:solidFill>
                    <a:srgbClr val="939598"/>
                  </a:solidFill>
                  <a:latin typeface="MetaNormal-Roman"/>
                  <a:cs typeface="Arial" panose="020B0604020202020204" pitchFamily="34" charset="0"/>
                </a:rPr>
                <a:t>forstørrelse</a:t>
              </a:r>
              <a:endParaRPr lang="fr-FR" sz="1600" dirty="0">
                <a:solidFill>
                  <a:srgbClr val="939598"/>
                </a:solidFill>
                <a:latin typeface="MetaNormal-Roman"/>
                <a:cs typeface="Arial" panose="020B0604020202020204" pitchFamily="34" charset="0"/>
              </a:endParaRPr>
            </a:p>
            <a:p>
              <a:pPr algn="ctr" defTabSz="914192">
                <a:defRPr/>
              </a:pPr>
              <a:endParaRPr lang="fr-FR" sz="1600" dirty="0">
                <a:solidFill>
                  <a:srgbClr val="939598"/>
                </a:solidFill>
                <a:latin typeface="MetaNormal-Roman"/>
                <a:cs typeface="Arial" panose="020B0604020202020204" pitchFamily="34" charset="0"/>
              </a:endParaRPr>
            </a:p>
            <a:p>
              <a:pPr algn="ctr" defTabSz="914192">
                <a:defRPr/>
              </a:pPr>
              <a:r>
                <a:rPr lang="fr-FR" sz="1600" dirty="0">
                  <a:solidFill>
                    <a:srgbClr val="939598"/>
                  </a:solidFill>
                  <a:latin typeface="MetaNormal-Roman"/>
                  <a:cs typeface="Arial" panose="020B0604020202020204" pitchFamily="34" charset="0"/>
                </a:rPr>
                <a:t>Slot-scanning </a:t>
              </a:r>
              <a:r>
                <a:rPr lang="fr-FR" sz="1600" dirty="0">
                  <a:solidFill>
                    <a:srgbClr val="939598"/>
                  </a:solidFill>
                  <a:latin typeface="MetaNormal-Roman"/>
                  <a:cs typeface="Arial" panose="020B0604020202020204" pitchFamily="34" charset="0"/>
                  <a:sym typeface="Wingdings" panose="05000000000000000000" pitchFamily="2" charset="2"/>
                </a:rPr>
                <a:t> </a:t>
              </a:r>
              <a:r>
                <a:rPr lang="fr-FR" sz="1600" dirty="0" err="1">
                  <a:solidFill>
                    <a:srgbClr val="939598"/>
                  </a:solidFill>
                  <a:latin typeface="MetaNormal-Roman"/>
                  <a:cs typeface="Arial" panose="020B0604020202020204" pitchFamily="34" charset="0"/>
                  <a:sym typeface="Wingdings" panose="05000000000000000000" pitchFamily="2" charset="2"/>
                </a:rPr>
                <a:t>ingen</a:t>
              </a:r>
              <a:r>
                <a:rPr lang="fr-FR" sz="1600" dirty="0">
                  <a:solidFill>
                    <a:srgbClr val="939598"/>
                  </a:solidFill>
                  <a:latin typeface="MetaNormal-Roman"/>
                  <a:cs typeface="Arial" panose="020B0604020202020204" pitchFamily="34" charset="0"/>
                  <a:sym typeface="Wingdings" panose="05000000000000000000" pitchFamily="2" charset="2"/>
                </a:rPr>
                <a:t> </a:t>
              </a:r>
              <a:r>
                <a:rPr lang="fr-FR" sz="1600" dirty="0" err="1">
                  <a:solidFill>
                    <a:srgbClr val="939598"/>
                  </a:solidFill>
                  <a:latin typeface="MetaNormal-Roman"/>
                  <a:cs typeface="Arial" panose="020B0604020202020204" pitchFamily="34" charset="0"/>
                  <a:sym typeface="Wingdings" panose="05000000000000000000" pitchFamily="2" charset="2"/>
                </a:rPr>
                <a:t>forstørrelse</a:t>
              </a:r>
              <a:r>
                <a:rPr lang="fr-FR" sz="1600" dirty="0">
                  <a:solidFill>
                    <a:srgbClr val="939598"/>
                  </a:solidFill>
                  <a:latin typeface="MetaNormal-Roman"/>
                  <a:cs typeface="Arial" panose="020B0604020202020204" pitchFamily="34" charset="0"/>
                  <a:sym typeface="Wingdings" panose="05000000000000000000" pitchFamily="2" charset="2"/>
                </a:rPr>
                <a:t> i </a:t>
              </a:r>
              <a:r>
                <a:rPr lang="fr-FR" sz="1600" dirty="0" err="1">
                  <a:solidFill>
                    <a:srgbClr val="939598"/>
                  </a:solidFill>
                  <a:latin typeface="MetaNormal-Roman"/>
                  <a:cs typeface="Arial" panose="020B0604020202020204" pitchFamily="34" charset="0"/>
                  <a:sym typeface="Wingdings" panose="05000000000000000000" pitchFamily="2" charset="2"/>
                </a:rPr>
                <a:t>det</a:t>
              </a:r>
              <a:r>
                <a:rPr lang="fr-FR" sz="1600" dirty="0">
                  <a:solidFill>
                    <a:srgbClr val="939598"/>
                  </a:solidFill>
                  <a:latin typeface="MetaNormal-Roman"/>
                  <a:cs typeface="Arial" panose="020B0604020202020204" pitchFamily="34" charset="0"/>
                  <a:sym typeface="Wingdings" panose="05000000000000000000" pitchFamily="2" charset="2"/>
                </a:rPr>
                <a:t> verticale plan</a:t>
              </a:r>
            </a:p>
            <a:p>
              <a:pPr algn="ctr" defTabSz="914192">
                <a:defRPr/>
              </a:pPr>
              <a:r>
                <a:rPr lang="fr-FR" sz="1600" dirty="0" err="1">
                  <a:solidFill>
                    <a:srgbClr val="939598"/>
                  </a:solidFill>
                  <a:latin typeface="MetaNormal-Roman"/>
                  <a:cs typeface="Arial" panose="020B0604020202020204" pitchFamily="34" charset="0"/>
                  <a:sym typeface="Wingdings" panose="05000000000000000000" pitchFamily="2" charset="2"/>
                </a:rPr>
                <a:t>Forstørrelse</a:t>
              </a:r>
              <a:r>
                <a:rPr lang="fr-FR" sz="1600" dirty="0">
                  <a:solidFill>
                    <a:srgbClr val="939598"/>
                  </a:solidFill>
                  <a:latin typeface="MetaNormal-Roman"/>
                  <a:cs typeface="Arial" panose="020B0604020202020204" pitchFamily="34" charset="0"/>
                  <a:sym typeface="Wingdings" panose="05000000000000000000" pitchFamily="2" charset="2"/>
                </a:rPr>
                <a:t> i </a:t>
              </a:r>
              <a:r>
                <a:rPr lang="fr-FR" sz="1600" dirty="0" err="1">
                  <a:solidFill>
                    <a:srgbClr val="939598"/>
                  </a:solidFill>
                  <a:latin typeface="MetaNormal-Roman"/>
                  <a:cs typeface="Arial" panose="020B0604020202020204" pitchFamily="34" charset="0"/>
                  <a:sym typeface="Wingdings" panose="05000000000000000000" pitchFamily="2" charset="2"/>
                </a:rPr>
                <a:t>det</a:t>
              </a:r>
              <a:r>
                <a:rPr lang="fr-FR" sz="1600" dirty="0">
                  <a:solidFill>
                    <a:srgbClr val="939598"/>
                  </a:solidFill>
                  <a:latin typeface="MetaNormal-Roman"/>
                  <a:cs typeface="Arial" panose="020B0604020202020204" pitchFamily="34" charset="0"/>
                  <a:sym typeface="Wingdings" panose="05000000000000000000" pitchFamily="2" charset="2"/>
                </a:rPr>
                <a:t> horizontale plan </a:t>
              </a:r>
              <a:r>
                <a:rPr lang="fr-FR" sz="1600" dirty="0" err="1">
                  <a:solidFill>
                    <a:srgbClr val="939598"/>
                  </a:solidFill>
                  <a:latin typeface="MetaNormal-Roman"/>
                  <a:cs typeface="Arial" panose="020B0604020202020204" pitchFamily="34" charset="0"/>
                  <a:sym typeface="Wingdings" panose="05000000000000000000" pitchFamily="2" charset="2"/>
                </a:rPr>
                <a:t>korrigeres</a:t>
              </a:r>
              <a:r>
                <a:rPr lang="fr-FR" sz="1600" dirty="0">
                  <a:solidFill>
                    <a:srgbClr val="939598"/>
                  </a:solidFill>
                  <a:latin typeface="MetaNormal-Roman"/>
                  <a:cs typeface="Arial" panose="020B0604020202020204" pitchFamily="34" charset="0"/>
                  <a:sym typeface="Wingdings" panose="05000000000000000000" pitchFamily="2" charset="2"/>
                </a:rPr>
                <a:t> </a:t>
              </a:r>
              <a:r>
                <a:rPr lang="fr-FR" sz="1600" dirty="0" err="1">
                  <a:solidFill>
                    <a:srgbClr val="939598"/>
                  </a:solidFill>
                  <a:latin typeface="MetaNormal-Roman"/>
                  <a:cs typeface="Arial" panose="020B0604020202020204" pitchFamily="34" charset="0"/>
                  <a:sym typeface="Wingdings" panose="05000000000000000000" pitchFamily="2" charset="2"/>
                </a:rPr>
                <a:t>vha</a:t>
              </a:r>
              <a:r>
                <a:rPr lang="fr-FR" sz="1600" dirty="0">
                  <a:solidFill>
                    <a:srgbClr val="939598"/>
                  </a:solidFill>
                  <a:latin typeface="MetaNormal-Roman"/>
                  <a:cs typeface="Arial" panose="020B0604020202020204" pitchFamily="34" charset="0"/>
                  <a:sym typeface="Wingdings" panose="05000000000000000000" pitchFamily="2" charset="2"/>
                </a:rPr>
                <a:t>. </a:t>
              </a:r>
              <a:br>
                <a:rPr lang="fr-FR" sz="1600" dirty="0">
                  <a:solidFill>
                    <a:srgbClr val="939598"/>
                  </a:solidFill>
                  <a:latin typeface="MetaNormal-Roman"/>
                  <a:cs typeface="Arial" panose="020B0604020202020204" pitchFamily="34" charset="0"/>
                  <a:sym typeface="Wingdings" panose="05000000000000000000" pitchFamily="2" charset="2"/>
                </a:rPr>
              </a:br>
              <a:r>
                <a:rPr lang="fr-FR" sz="1600" dirty="0" err="1">
                  <a:solidFill>
                    <a:srgbClr val="939598"/>
                  </a:solidFill>
                  <a:latin typeface="MetaNormal-Roman"/>
                  <a:cs typeface="Arial" panose="020B0604020202020204" pitchFamily="34" charset="0"/>
                  <a:sym typeface="Wingdings" panose="05000000000000000000" pitchFamily="2" charset="2"/>
                </a:rPr>
                <a:t>referenceplaner</a:t>
              </a:r>
              <a:r>
                <a:rPr lang="fr-FR" sz="1600" dirty="0">
                  <a:solidFill>
                    <a:srgbClr val="939598"/>
                  </a:solidFill>
                  <a:latin typeface="MetaNormal-Roman"/>
                  <a:cs typeface="Arial" panose="020B0604020202020204" pitchFamily="34" charset="0"/>
                  <a:sym typeface="Wingdings" panose="05000000000000000000" pitchFamily="2" charset="2"/>
                </a:rPr>
                <a:t> </a:t>
              </a:r>
              <a:r>
                <a:rPr lang="fr-FR" sz="1600" dirty="0" err="1">
                  <a:solidFill>
                    <a:srgbClr val="939598"/>
                  </a:solidFill>
                  <a:latin typeface="MetaNormal-Roman"/>
                  <a:cs typeface="Arial" panose="020B0604020202020204" pitchFamily="34" charset="0"/>
                  <a:sym typeface="Wingdings" panose="05000000000000000000" pitchFamily="2" charset="2"/>
                </a:rPr>
                <a:t>inden</a:t>
              </a:r>
              <a:r>
                <a:rPr lang="fr-FR" sz="1600" dirty="0">
                  <a:solidFill>
                    <a:srgbClr val="939598"/>
                  </a:solidFill>
                  <a:latin typeface="MetaNormal-Roman"/>
                  <a:cs typeface="Arial" panose="020B0604020202020204" pitchFamily="34" charset="0"/>
                  <a:sym typeface="Wingdings" panose="05000000000000000000" pitchFamily="2" charset="2"/>
                </a:rPr>
                <a:t> scanning </a:t>
              </a:r>
              <a:r>
                <a:rPr lang="fr-FR" sz="1600" dirty="0" err="1">
                  <a:solidFill>
                    <a:srgbClr val="939598"/>
                  </a:solidFill>
                  <a:latin typeface="MetaNormal-Roman"/>
                  <a:cs typeface="Arial" panose="020B0604020202020204" pitchFamily="34" charset="0"/>
                  <a:sym typeface="Wingdings" panose="05000000000000000000" pitchFamily="2" charset="2"/>
                </a:rPr>
                <a:t>på</a:t>
              </a:r>
              <a:r>
                <a:rPr lang="fr-FR" sz="1600" dirty="0">
                  <a:solidFill>
                    <a:srgbClr val="939598"/>
                  </a:solidFill>
                  <a:latin typeface="MetaNormal-Roman"/>
                  <a:cs typeface="Arial" panose="020B0604020202020204" pitchFamily="34" charset="0"/>
                  <a:sym typeface="Wingdings" panose="05000000000000000000" pitchFamily="2" charset="2"/>
                </a:rPr>
                <a:t> </a:t>
              </a:r>
              <a:r>
                <a:rPr lang="fr-FR" sz="1600" dirty="0" err="1">
                  <a:solidFill>
                    <a:srgbClr val="939598"/>
                  </a:solidFill>
                  <a:latin typeface="MetaNormal-Roman"/>
                  <a:cs typeface="Arial" panose="020B0604020202020204" pitchFamily="34" charset="0"/>
                  <a:sym typeface="Wingdings" panose="05000000000000000000" pitchFamily="2" charset="2"/>
                </a:rPr>
                <a:t>EOSedge</a:t>
              </a:r>
              <a:endParaRPr lang="fr-FR" sz="1600" dirty="0">
                <a:solidFill>
                  <a:srgbClr val="939598"/>
                </a:solidFill>
                <a:latin typeface="MetaNormal-Roman"/>
                <a:cs typeface="Arial" panose="020B0604020202020204" pitchFamily="34" charset="0"/>
              </a:endParaRPr>
            </a:p>
            <a:p>
              <a:pPr algn="ctr" defTabSz="914192">
                <a:defRPr/>
              </a:pPr>
              <a:endParaRPr lang="fr-FR" sz="1600" dirty="0">
                <a:solidFill>
                  <a:srgbClr val="939598"/>
                </a:solidFill>
                <a:latin typeface="MetaNormal-Roman"/>
                <a:cs typeface="Arial" panose="020B0604020202020204" pitchFamily="34" charset="0"/>
              </a:endParaRPr>
            </a:p>
          </p:txBody>
        </p:sp>
      </p:grpSp>
      <p:sp>
        <p:nvSpPr>
          <p:cNvPr id="10" name="Tekstfelt 9">
            <a:extLst>
              <a:ext uri="{FF2B5EF4-FFF2-40B4-BE49-F238E27FC236}">
                <a16:creationId xmlns:a16="http://schemas.microsoft.com/office/drawing/2014/main" id="{1EEB53B1-BEA4-B6A7-798C-7F91BFF3FE1D}"/>
              </a:ext>
            </a:extLst>
          </p:cNvPr>
          <p:cNvSpPr txBox="1"/>
          <p:nvPr/>
        </p:nvSpPr>
        <p:spPr>
          <a:xfrm>
            <a:off x="568567" y="385224"/>
            <a:ext cx="5760640" cy="2718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189" indent="-457189">
              <a:buClr>
                <a:srgbClr val="16165D"/>
              </a:buClr>
              <a:buFont typeface="Wingdings" panose="05000000000000000000" pitchFamily="2" charset="2"/>
              <a:buChar char="Ø"/>
            </a:pPr>
            <a:r>
              <a:rPr lang="da-DK" sz="2133" dirty="0">
                <a:latin typeface="+mn-lt"/>
              </a:rPr>
              <a:t>Patientfordel – valg af protesestørrelse</a:t>
            </a:r>
          </a:p>
          <a:p>
            <a:pPr marL="457189" indent="-457189">
              <a:buClr>
                <a:srgbClr val="16165D"/>
              </a:buClr>
              <a:buFont typeface="Wingdings" panose="05000000000000000000" pitchFamily="2" charset="2"/>
              <a:buChar char="Ø"/>
            </a:pPr>
            <a:endParaRPr lang="da-DK" sz="2133" dirty="0">
              <a:latin typeface="+mn-lt"/>
            </a:endParaRPr>
          </a:p>
          <a:p>
            <a:pPr marL="457189" indent="-457189">
              <a:buClr>
                <a:srgbClr val="16165D"/>
              </a:buClr>
              <a:buFont typeface="Wingdings" panose="05000000000000000000" pitchFamily="2" charset="2"/>
              <a:buChar char="Ø"/>
            </a:pPr>
            <a:r>
              <a:rPr lang="da-DK" sz="2133" dirty="0">
                <a:latin typeface="+mn-lt"/>
              </a:rPr>
              <a:t>Ingen behov for kalibreringskugle</a:t>
            </a:r>
          </a:p>
          <a:p>
            <a:pPr marL="457189" indent="-457189">
              <a:buClr>
                <a:srgbClr val="16165D"/>
              </a:buClr>
              <a:buFont typeface="Wingdings" panose="05000000000000000000" pitchFamily="2" charset="2"/>
              <a:buChar char="Ø"/>
            </a:pPr>
            <a:endParaRPr lang="da-DK" sz="2133" dirty="0">
              <a:latin typeface="+mn-lt"/>
            </a:endParaRPr>
          </a:p>
          <a:p>
            <a:pPr marL="457189" indent="-457189">
              <a:buClr>
                <a:srgbClr val="16165D"/>
              </a:buClr>
              <a:buFont typeface="Wingdings" panose="05000000000000000000" pitchFamily="2" charset="2"/>
              <a:buChar char="Ø"/>
            </a:pPr>
            <a:r>
              <a:rPr lang="da-DK" sz="2133" dirty="0">
                <a:latin typeface="+mn-lt"/>
              </a:rPr>
              <a:t>Ingen behov for </a:t>
            </a:r>
            <a:r>
              <a:rPr lang="da-DK" sz="2133" dirty="0" err="1">
                <a:latin typeface="+mn-lt"/>
              </a:rPr>
              <a:t>stitching</a:t>
            </a:r>
            <a:r>
              <a:rPr lang="da-DK" sz="2133" dirty="0">
                <a:latin typeface="+mn-lt"/>
              </a:rPr>
              <a:t> af billeder</a:t>
            </a:r>
          </a:p>
          <a:p>
            <a:pPr>
              <a:buClr>
                <a:srgbClr val="16165D"/>
              </a:buClr>
            </a:pPr>
            <a:endParaRPr lang="da-DK" sz="2133" dirty="0">
              <a:latin typeface="+mn-lt"/>
            </a:endParaRPr>
          </a:p>
          <a:p>
            <a:pPr marL="457189" indent="-457189">
              <a:buClr>
                <a:srgbClr val="16165D"/>
              </a:buClr>
              <a:buFont typeface="Wingdings" panose="05000000000000000000" pitchFamily="2" charset="2"/>
              <a:buChar char="Ø"/>
            </a:pPr>
            <a:r>
              <a:rPr lang="da-DK" sz="2133" dirty="0">
                <a:latin typeface="+mn-lt"/>
              </a:rPr>
              <a:t>Ortopædkirurg – arbejdsstation med hundredvis af 3D kliniske parametre  </a:t>
            </a:r>
            <a:endParaRPr lang="en-DK" sz="2133" dirty="0">
              <a:latin typeface="+mn-lt"/>
            </a:endParaRPr>
          </a:p>
        </p:txBody>
      </p:sp>
      <p:pic>
        <p:nvPicPr>
          <p:cNvPr id="12" name="Billede 11">
            <a:extLst>
              <a:ext uri="{FF2B5EF4-FFF2-40B4-BE49-F238E27FC236}">
                <a16:creationId xmlns:a16="http://schemas.microsoft.com/office/drawing/2014/main" id="{FD418D64-B2EE-C767-CCA6-4C29D78030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5168" y="3122219"/>
            <a:ext cx="1719013" cy="1666744"/>
          </a:xfrm>
          <a:prstGeom prst="rect">
            <a:avLst/>
          </a:prstGeom>
        </p:spPr>
      </p:pic>
      <p:pic>
        <p:nvPicPr>
          <p:cNvPr id="14" name="Billede 13">
            <a:extLst>
              <a:ext uri="{FF2B5EF4-FFF2-40B4-BE49-F238E27FC236}">
                <a16:creationId xmlns:a16="http://schemas.microsoft.com/office/drawing/2014/main" id="{0A8EAE79-E85C-0E6B-337B-6EEF6C7BFF0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12567" y="3142451"/>
            <a:ext cx="1720125" cy="1666744"/>
          </a:xfrm>
          <a:prstGeom prst="rect">
            <a:avLst/>
          </a:prstGeom>
        </p:spPr>
      </p:pic>
      <p:pic>
        <p:nvPicPr>
          <p:cNvPr id="16" name="Billede 15">
            <a:extLst>
              <a:ext uri="{FF2B5EF4-FFF2-40B4-BE49-F238E27FC236}">
                <a16:creationId xmlns:a16="http://schemas.microsoft.com/office/drawing/2014/main" id="{D5EE5397-FB6E-3DA1-5C73-F1D0BCBB869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0313" y="4918032"/>
            <a:ext cx="1462635" cy="1679320"/>
          </a:xfrm>
          <a:prstGeom prst="rect">
            <a:avLst/>
          </a:prstGeom>
        </p:spPr>
      </p:pic>
      <p:sp>
        <p:nvSpPr>
          <p:cNvPr id="17" name="Tekstfelt 16">
            <a:extLst>
              <a:ext uri="{FF2B5EF4-FFF2-40B4-BE49-F238E27FC236}">
                <a16:creationId xmlns:a16="http://schemas.microsoft.com/office/drawing/2014/main" id="{1A51166A-CACB-CA2F-0B75-0EF6EFCF4346}"/>
              </a:ext>
            </a:extLst>
          </p:cNvPr>
          <p:cNvSpPr txBox="1"/>
          <p:nvPr/>
        </p:nvSpPr>
        <p:spPr>
          <a:xfrm>
            <a:off x="341187" y="4604296"/>
            <a:ext cx="32486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600" dirty="0" err="1">
                <a:solidFill>
                  <a:srgbClr val="FF6600"/>
                </a:solidFill>
                <a:latin typeface="+mj-lt"/>
              </a:rPr>
              <a:t>Pelvic</a:t>
            </a:r>
            <a:r>
              <a:rPr lang="da-DK" sz="1600" dirty="0">
                <a:solidFill>
                  <a:srgbClr val="FF6600"/>
                </a:solidFill>
                <a:latin typeface="+mj-lt"/>
              </a:rPr>
              <a:t> </a:t>
            </a:r>
            <a:r>
              <a:rPr lang="da-DK" sz="1600" dirty="0" err="1">
                <a:solidFill>
                  <a:srgbClr val="FF6600"/>
                </a:solidFill>
                <a:latin typeface="+mj-lt"/>
              </a:rPr>
              <a:t>Incidence</a:t>
            </a:r>
            <a:endParaRPr lang="en-DK" sz="1600" dirty="0">
              <a:solidFill>
                <a:srgbClr val="FF6600"/>
              </a:solidFill>
              <a:latin typeface="+mj-lt"/>
            </a:endParaRPr>
          </a:p>
        </p:txBody>
      </p:sp>
      <p:sp>
        <p:nvSpPr>
          <p:cNvPr id="18" name="Tekstfelt 17">
            <a:extLst>
              <a:ext uri="{FF2B5EF4-FFF2-40B4-BE49-F238E27FC236}">
                <a16:creationId xmlns:a16="http://schemas.microsoft.com/office/drawing/2014/main" id="{B7DFF07D-6FB8-7BCE-FE0B-8CB332A67951}"/>
              </a:ext>
            </a:extLst>
          </p:cNvPr>
          <p:cNvSpPr txBox="1"/>
          <p:nvPr/>
        </p:nvSpPr>
        <p:spPr>
          <a:xfrm>
            <a:off x="2456753" y="4604295"/>
            <a:ext cx="32486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600" dirty="0" err="1">
                <a:solidFill>
                  <a:srgbClr val="FF6600"/>
                </a:solidFill>
                <a:latin typeface="+mj-lt"/>
              </a:rPr>
              <a:t>Sacral</a:t>
            </a:r>
            <a:r>
              <a:rPr lang="da-DK" sz="1600" dirty="0">
                <a:solidFill>
                  <a:srgbClr val="FF6600"/>
                </a:solidFill>
                <a:latin typeface="+mj-lt"/>
              </a:rPr>
              <a:t> </a:t>
            </a:r>
            <a:r>
              <a:rPr lang="da-DK" sz="1600" dirty="0" err="1">
                <a:solidFill>
                  <a:srgbClr val="FF6600"/>
                </a:solidFill>
                <a:latin typeface="+mj-lt"/>
              </a:rPr>
              <a:t>Slope</a:t>
            </a:r>
            <a:endParaRPr lang="en-DK" sz="1600" dirty="0">
              <a:solidFill>
                <a:srgbClr val="FF6600"/>
              </a:solidFill>
              <a:latin typeface="+mj-lt"/>
            </a:endParaRPr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5D72DC0B-EBBE-8635-0F76-4118EF27F866}"/>
              </a:ext>
            </a:extLst>
          </p:cNvPr>
          <p:cNvSpPr txBox="1"/>
          <p:nvPr/>
        </p:nvSpPr>
        <p:spPr>
          <a:xfrm>
            <a:off x="333980" y="6431218"/>
            <a:ext cx="32486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600" dirty="0" err="1">
                <a:solidFill>
                  <a:srgbClr val="FF6600"/>
                </a:solidFill>
                <a:latin typeface="+mj-lt"/>
              </a:rPr>
              <a:t>Sagital</a:t>
            </a:r>
            <a:r>
              <a:rPr lang="da-DK" sz="1600" dirty="0">
                <a:solidFill>
                  <a:srgbClr val="FF6600"/>
                </a:solidFill>
                <a:latin typeface="+mj-lt"/>
              </a:rPr>
              <a:t> </a:t>
            </a:r>
            <a:r>
              <a:rPr lang="da-DK" sz="1600" dirty="0" err="1">
                <a:solidFill>
                  <a:srgbClr val="FF6600"/>
                </a:solidFill>
                <a:latin typeface="+mj-lt"/>
              </a:rPr>
              <a:t>Pelvic</a:t>
            </a:r>
            <a:r>
              <a:rPr lang="da-DK" sz="1600" dirty="0">
                <a:solidFill>
                  <a:srgbClr val="FF6600"/>
                </a:solidFill>
                <a:latin typeface="+mj-lt"/>
              </a:rPr>
              <a:t> Tilt</a:t>
            </a:r>
            <a:endParaRPr lang="en-DK" sz="1600" dirty="0">
              <a:solidFill>
                <a:srgbClr val="FF6600"/>
              </a:solidFill>
              <a:latin typeface="+mj-lt"/>
            </a:endParaRPr>
          </a:p>
        </p:txBody>
      </p:sp>
      <p:pic>
        <p:nvPicPr>
          <p:cNvPr id="21" name="Billede 20">
            <a:extLst>
              <a:ext uri="{FF2B5EF4-FFF2-40B4-BE49-F238E27FC236}">
                <a16:creationId xmlns:a16="http://schemas.microsoft.com/office/drawing/2014/main" id="{6B262FDF-3642-CE30-7409-F0EABA79540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49644" y="4973627"/>
            <a:ext cx="1645971" cy="1484163"/>
          </a:xfrm>
          <a:prstGeom prst="rect">
            <a:avLst/>
          </a:prstGeom>
        </p:spPr>
      </p:pic>
      <p:sp>
        <p:nvSpPr>
          <p:cNvPr id="22" name="Tekstfelt 21">
            <a:extLst>
              <a:ext uri="{FF2B5EF4-FFF2-40B4-BE49-F238E27FC236}">
                <a16:creationId xmlns:a16="http://schemas.microsoft.com/office/drawing/2014/main" id="{89C714AD-919E-44B3-2C58-EFF70862326E}"/>
              </a:ext>
            </a:extLst>
          </p:cNvPr>
          <p:cNvSpPr txBox="1"/>
          <p:nvPr/>
        </p:nvSpPr>
        <p:spPr>
          <a:xfrm>
            <a:off x="2212567" y="6412686"/>
            <a:ext cx="32486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600" dirty="0" err="1">
                <a:solidFill>
                  <a:srgbClr val="FF6600"/>
                </a:solidFill>
                <a:latin typeface="+mj-lt"/>
              </a:rPr>
              <a:t>Pelvic</a:t>
            </a:r>
            <a:r>
              <a:rPr lang="da-DK" sz="1600" dirty="0">
                <a:solidFill>
                  <a:srgbClr val="FF6600"/>
                </a:solidFill>
                <a:latin typeface="+mj-lt"/>
              </a:rPr>
              <a:t> </a:t>
            </a:r>
            <a:r>
              <a:rPr lang="da-DK" sz="1600" dirty="0" err="1">
                <a:solidFill>
                  <a:srgbClr val="FF6600"/>
                </a:solidFill>
                <a:latin typeface="+mj-lt"/>
              </a:rPr>
              <a:t>Obliquity</a:t>
            </a:r>
            <a:endParaRPr lang="en-DK" sz="1600" dirty="0">
              <a:solidFill>
                <a:srgbClr val="FF6600"/>
              </a:solidFill>
              <a:latin typeface="+mj-lt"/>
            </a:endParaRPr>
          </a:p>
        </p:txBody>
      </p:sp>
      <p:pic>
        <p:nvPicPr>
          <p:cNvPr id="24" name="Billede 23">
            <a:extLst>
              <a:ext uri="{FF2B5EF4-FFF2-40B4-BE49-F238E27FC236}">
                <a16:creationId xmlns:a16="http://schemas.microsoft.com/office/drawing/2014/main" id="{051F48C7-CAD0-9DB5-D559-C53C7FCC70F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91769" y="3275824"/>
            <a:ext cx="1741520" cy="3066741"/>
          </a:xfrm>
          <a:prstGeom prst="rect">
            <a:avLst/>
          </a:prstGeom>
        </p:spPr>
      </p:pic>
      <p:sp>
        <p:nvSpPr>
          <p:cNvPr id="25" name="Tekstfelt 24">
            <a:extLst>
              <a:ext uri="{FF2B5EF4-FFF2-40B4-BE49-F238E27FC236}">
                <a16:creationId xmlns:a16="http://schemas.microsoft.com/office/drawing/2014/main" id="{6B291B00-D0B2-3FE7-C458-A265C7B632BB}"/>
              </a:ext>
            </a:extLst>
          </p:cNvPr>
          <p:cNvSpPr txBox="1"/>
          <p:nvPr/>
        </p:nvSpPr>
        <p:spPr>
          <a:xfrm>
            <a:off x="4478929" y="6335791"/>
            <a:ext cx="32486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600" dirty="0">
                <a:solidFill>
                  <a:srgbClr val="FF6600"/>
                </a:solidFill>
                <a:latin typeface="+mj-lt"/>
              </a:rPr>
              <a:t>Cobb Angle</a:t>
            </a:r>
            <a:endParaRPr lang="en-DK" sz="1600" dirty="0">
              <a:solidFill>
                <a:srgbClr val="FF66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39453832"/>
      </p:ext>
    </p:extLst>
  </p:cSld>
  <p:clrMapOvr>
    <a:masterClrMapping/>
  </p:clrMapOvr>
  <p:transition spd="slow">
    <p:cover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784C81C-5D4B-D0A2-F330-BA52D3F41C0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FF104B-CF10-4F01-A1B3-4EAC1BDC1935}" type="slidenum">
              <a:rPr lang="da-DK" smtClean="0"/>
              <a:t>23</a:t>
            </a:fld>
            <a:endParaRPr lang="da-DK"/>
          </a:p>
        </p:txBody>
      </p:sp>
      <p:grpSp>
        <p:nvGrpSpPr>
          <p:cNvPr id="3" name="Groupe 43">
            <a:extLst>
              <a:ext uri="{FF2B5EF4-FFF2-40B4-BE49-F238E27FC236}">
                <a16:creationId xmlns:a16="http://schemas.microsoft.com/office/drawing/2014/main" id="{6EE1DF07-FF0A-C8BF-0C93-B47B7EEB35A6}"/>
              </a:ext>
            </a:extLst>
          </p:cNvPr>
          <p:cNvGrpSpPr/>
          <p:nvPr/>
        </p:nvGrpSpPr>
        <p:grpSpPr>
          <a:xfrm>
            <a:off x="64483" y="1318855"/>
            <a:ext cx="6421944" cy="5402621"/>
            <a:chOff x="6040907" y="1708755"/>
            <a:chExt cx="6047113" cy="508527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4" name="Image 44">
              <a:extLst>
                <a:ext uri="{FF2B5EF4-FFF2-40B4-BE49-F238E27FC236}">
                  <a16:creationId xmlns:a16="http://schemas.microsoft.com/office/drawing/2014/main" id="{8FFC949B-CA37-D12C-74E8-A43D93E3550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9500" r="17397"/>
            <a:stretch/>
          </p:blipFill>
          <p:spPr>
            <a:xfrm>
              <a:off x="8058047" y="1758394"/>
              <a:ext cx="1569949" cy="4945604"/>
            </a:xfrm>
            <a:prstGeom prst="rect">
              <a:avLst/>
            </a:prstGeom>
          </p:spPr>
        </p:pic>
        <p:pic>
          <p:nvPicPr>
            <p:cNvPr id="5" name="Image 45">
              <a:extLst>
                <a:ext uri="{FF2B5EF4-FFF2-40B4-BE49-F238E27FC236}">
                  <a16:creationId xmlns:a16="http://schemas.microsoft.com/office/drawing/2014/main" id="{BF372724-8E8C-70EB-678D-4625E953F2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9500"/>
            <a:stretch/>
          </p:blipFill>
          <p:spPr>
            <a:xfrm>
              <a:off x="6040907" y="1758393"/>
              <a:ext cx="2042822" cy="4945604"/>
            </a:xfrm>
            <a:prstGeom prst="rect">
              <a:avLst/>
            </a:prstGeom>
          </p:spPr>
        </p:pic>
        <p:sp>
          <p:nvSpPr>
            <p:cNvPr id="6" name="ZoneTexte 46">
              <a:extLst>
                <a:ext uri="{FF2B5EF4-FFF2-40B4-BE49-F238E27FC236}">
                  <a16:creationId xmlns:a16="http://schemas.microsoft.com/office/drawing/2014/main" id="{A6A53538-5AE3-37E7-056D-C1F08969FE9E}"/>
                </a:ext>
              </a:extLst>
            </p:cNvPr>
            <p:cNvSpPr txBox="1"/>
            <p:nvPr/>
          </p:nvSpPr>
          <p:spPr>
            <a:xfrm>
              <a:off x="8039278" y="1708755"/>
              <a:ext cx="2743200" cy="5504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600" kern="0" dirty="0">
                  <a:solidFill>
                    <a:srgbClr val="FFFFFF"/>
                  </a:solidFill>
                </a:rPr>
                <a:t>1m63/37y/111kg </a:t>
              </a:r>
            </a:p>
            <a:p>
              <a:pPr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600" kern="0" dirty="0">
                  <a:solidFill>
                    <a:srgbClr val="FFFFFF"/>
                  </a:solidFill>
                </a:rPr>
                <a:t>1352mGy.cm²</a:t>
              </a:r>
            </a:p>
          </p:txBody>
        </p:sp>
        <p:sp>
          <p:nvSpPr>
            <p:cNvPr id="7" name="ZoneTexte 47">
              <a:extLst>
                <a:ext uri="{FF2B5EF4-FFF2-40B4-BE49-F238E27FC236}">
                  <a16:creationId xmlns:a16="http://schemas.microsoft.com/office/drawing/2014/main" id="{0B209C0D-AE3C-914F-1244-4042FBA59A0A}"/>
                </a:ext>
              </a:extLst>
            </p:cNvPr>
            <p:cNvSpPr txBox="1"/>
            <p:nvPr/>
          </p:nvSpPr>
          <p:spPr>
            <a:xfrm>
              <a:off x="6040907" y="1738808"/>
              <a:ext cx="2075704" cy="7821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600" kern="0" dirty="0">
                  <a:solidFill>
                    <a:srgbClr val="FFFFFF"/>
                  </a:solidFill>
                </a:rPr>
                <a:t>1m63/37y/111kg (245lbs)</a:t>
              </a:r>
            </a:p>
            <a:p>
              <a:pPr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600" kern="0" dirty="0">
                  <a:solidFill>
                    <a:srgbClr val="FFFFFF"/>
                  </a:solidFill>
                </a:rPr>
                <a:t>943mGy.cm²</a:t>
              </a:r>
            </a:p>
          </p:txBody>
        </p:sp>
        <p:sp>
          <p:nvSpPr>
            <p:cNvPr id="8" name="Rectangle : coins arrondis 48">
              <a:extLst>
                <a:ext uri="{FF2B5EF4-FFF2-40B4-BE49-F238E27FC236}">
                  <a16:creationId xmlns:a16="http://schemas.microsoft.com/office/drawing/2014/main" id="{4BC63D60-F78E-A613-8F1B-0C69C4E61A7B}"/>
                </a:ext>
              </a:extLst>
            </p:cNvPr>
            <p:cNvSpPr/>
            <p:nvPr/>
          </p:nvSpPr>
          <p:spPr>
            <a:xfrm>
              <a:off x="7155388" y="6432526"/>
              <a:ext cx="1366745" cy="361508"/>
            </a:xfrm>
            <a:prstGeom prst="roundRect">
              <a:avLst>
                <a:gd name="adj" fmla="val 50000"/>
              </a:avLst>
            </a:prstGeom>
            <a:solidFill>
              <a:srgbClr val="EE7F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bIns="96000"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b="1" kern="0" dirty="0">
                  <a:solidFill>
                    <a:srgbClr val="FFFFFF"/>
                  </a:solidFill>
                  <a:latin typeface="MetaNormal-Roman"/>
                </a:rPr>
                <a:t>EOS</a:t>
              </a:r>
            </a:p>
          </p:txBody>
        </p:sp>
        <p:sp>
          <p:nvSpPr>
            <p:cNvPr id="9" name="Rectangle 49">
              <a:extLst>
                <a:ext uri="{FF2B5EF4-FFF2-40B4-BE49-F238E27FC236}">
                  <a16:creationId xmlns:a16="http://schemas.microsoft.com/office/drawing/2014/main" id="{B5AA901A-CA99-3BAA-ECCA-07D98D191E6C}"/>
                </a:ext>
              </a:extLst>
            </p:cNvPr>
            <p:cNvSpPr/>
            <p:nvPr/>
          </p:nvSpPr>
          <p:spPr>
            <a:xfrm>
              <a:off x="8520486" y="4488936"/>
              <a:ext cx="781467" cy="994082"/>
            </a:xfrm>
            <a:prstGeom prst="rect">
              <a:avLst/>
            </a:prstGeom>
            <a:noFill/>
            <a:ln w="38100" cap="flat" cmpd="sng" algn="ctr">
              <a:solidFill>
                <a:srgbClr val="EE7F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kern="0">
                <a:solidFill>
                  <a:srgbClr val="FFFFFF"/>
                </a:solidFill>
                <a:latin typeface="MetaNormal-Roman"/>
              </a:endParaRPr>
            </a:p>
          </p:txBody>
        </p:sp>
        <p:pic>
          <p:nvPicPr>
            <p:cNvPr id="10" name="Image 50">
              <a:extLst>
                <a:ext uri="{FF2B5EF4-FFF2-40B4-BE49-F238E27FC236}">
                  <a16:creationId xmlns:a16="http://schemas.microsoft.com/office/drawing/2014/main" id="{1ED677D6-566A-8E52-DCC1-9584E0923B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23547" t="59567" r="29267" b="24022"/>
            <a:stretch/>
          </p:blipFill>
          <p:spPr>
            <a:xfrm>
              <a:off x="9964269" y="3924102"/>
              <a:ext cx="2123751" cy="2123752"/>
            </a:xfrm>
            <a:prstGeom prst="rect">
              <a:avLst/>
            </a:prstGeom>
            <a:ln w="38100">
              <a:solidFill>
                <a:srgbClr val="EE7F00"/>
              </a:solidFill>
            </a:ln>
          </p:spPr>
        </p:pic>
      </p:grpSp>
      <p:grpSp>
        <p:nvGrpSpPr>
          <p:cNvPr id="11" name="Groupe 52">
            <a:extLst>
              <a:ext uri="{FF2B5EF4-FFF2-40B4-BE49-F238E27FC236}">
                <a16:creationId xmlns:a16="http://schemas.microsoft.com/office/drawing/2014/main" id="{FE04F0DE-5708-DB13-F16C-82C8FCE1BD64}"/>
              </a:ext>
            </a:extLst>
          </p:cNvPr>
          <p:cNvGrpSpPr/>
          <p:nvPr/>
        </p:nvGrpSpPr>
        <p:grpSpPr>
          <a:xfrm>
            <a:off x="6529443" y="1113661"/>
            <a:ext cx="5662557" cy="5449953"/>
            <a:chOff x="6120694" y="1667804"/>
            <a:chExt cx="6005230" cy="518045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12" name="Groupe 53">
              <a:extLst>
                <a:ext uri="{FF2B5EF4-FFF2-40B4-BE49-F238E27FC236}">
                  <a16:creationId xmlns:a16="http://schemas.microsoft.com/office/drawing/2014/main" id="{0B62BFA5-3E56-D93C-8AF1-1D62D4B00204}"/>
                </a:ext>
              </a:extLst>
            </p:cNvPr>
            <p:cNvGrpSpPr/>
            <p:nvPr/>
          </p:nvGrpSpPr>
          <p:grpSpPr>
            <a:xfrm>
              <a:off x="6120694" y="1667804"/>
              <a:ext cx="6005230" cy="5180450"/>
              <a:chOff x="-50109" y="1668425"/>
              <a:chExt cx="6005230" cy="5180450"/>
            </a:xfrm>
          </p:grpSpPr>
          <p:pic>
            <p:nvPicPr>
              <p:cNvPr id="14" name="Image 55">
                <a:extLst>
                  <a:ext uri="{FF2B5EF4-FFF2-40B4-BE49-F238E27FC236}">
                    <a16:creationId xmlns:a16="http://schemas.microsoft.com/office/drawing/2014/main" id="{7C80CBA9-9E83-2118-77FA-9D87998437A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t="4919" b="4221"/>
              <a:stretch/>
            </p:blipFill>
            <p:spPr>
              <a:xfrm>
                <a:off x="2031146" y="1738184"/>
                <a:ext cx="1597562" cy="4965188"/>
              </a:xfrm>
              <a:prstGeom prst="rect">
                <a:avLst/>
              </a:prstGeom>
            </p:spPr>
          </p:pic>
          <p:pic>
            <p:nvPicPr>
              <p:cNvPr id="15" name="Image 56">
                <a:extLst>
                  <a:ext uri="{FF2B5EF4-FFF2-40B4-BE49-F238E27FC236}">
                    <a16:creationId xmlns:a16="http://schemas.microsoft.com/office/drawing/2014/main" id="{B5F3751D-CB28-875E-7F58-9DD84649D40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t="4919" b="4221"/>
              <a:stretch/>
            </p:blipFill>
            <p:spPr>
              <a:xfrm>
                <a:off x="19317" y="1738184"/>
                <a:ext cx="2029794" cy="4965189"/>
              </a:xfrm>
              <a:prstGeom prst="rect">
                <a:avLst/>
              </a:prstGeom>
            </p:spPr>
          </p:pic>
          <p:sp>
            <p:nvSpPr>
              <p:cNvPr id="16" name="ZoneTexte 57">
                <a:extLst>
                  <a:ext uri="{FF2B5EF4-FFF2-40B4-BE49-F238E27FC236}">
                    <a16:creationId xmlns:a16="http://schemas.microsoft.com/office/drawing/2014/main" id="{37A94617-6573-21C4-F253-F6FE30944ED7}"/>
                  </a:ext>
                </a:extLst>
              </p:cNvPr>
              <p:cNvSpPr txBox="1"/>
              <p:nvPr/>
            </p:nvSpPr>
            <p:spPr>
              <a:xfrm>
                <a:off x="-50109" y="1679602"/>
                <a:ext cx="2210507" cy="7899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1917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fr-FR" sz="1600" kern="0" dirty="0">
                    <a:solidFill>
                      <a:srgbClr val="FFFFFF"/>
                    </a:solidFill>
                  </a:rPr>
                  <a:t>1m59/33y/108kg (238 </a:t>
                </a:r>
                <a:r>
                  <a:rPr lang="fr-FR" sz="1600" kern="0" dirty="0" err="1">
                    <a:solidFill>
                      <a:srgbClr val="FFFFFF"/>
                    </a:solidFill>
                  </a:rPr>
                  <a:t>lbs</a:t>
                </a:r>
                <a:r>
                  <a:rPr lang="fr-FR" sz="1600" kern="0" dirty="0">
                    <a:solidFill>
                      <a:srgbClr val="FFFFFF"/>
                    </a:solidFill>
                  </a:rPr>
                  <a:t>)</a:t>
                </a:r>
              </a:p>
              <a:p>
                <a:pPr defTabSz="121917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fr-FR" sz="1600" kern="0" dirty="0">
                    <a:solidFill>
                      <a:srgbClr val="FFFFFF"/>
                    </a:solidFill>
                  </a:rPr>
                  <a:t>976mGy.cm²</a:t>
                </a:r>
              </a:p>
            </p:txBody>
          </p:sp>
          <p:sp>
            <p:nvSpPr>
              <p:cNvPr id="17" name="ZoneTexte 58">
                <a:extLst>
                  <a:ext uri="{FF2B5EF4-FFF2-40B4-BE49-F238E27FC236}">
                    <a16:creationId xmlns:a16="http://schemas.microsoft.com/office/drawing/2014/main" id="{E250267A-9C35-1683-2E34-A8190DBFBC3A}"/>
                  </a:ext>
                </a:extLst>
              </p:cNvPr>
              <p:cNvSpPr txBox="1"/>
              <p:nvPr/>
            </p:nvSpPr>
            <p:spPr>
              <a:xfrm>
                <a:off x="2049111" y="1668425"/>
                <a:ext cx="1694642" cy="5558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1917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fr-FR" sz="1600" kern="0" dirty="0">
                    <a:solidFill>
                      <a:srgbClr val="FFFFFF"/>
                    </a:solidFill>
                  </a:rPr>
                  <a:t>1m59/33y/108kg</a:t>
                </a:r>
              </a:p>
              <a:p>
                <a:pPr defTabSz="121917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fr-FR" sz="1600" kern="0" dirty="0">
                    <a:solidFill>
                      <a:srgbClr val="FFFFFF"/>
                    </a:solidFill>
                  </a:rPr>
                  <a:t>2413mGy.cm²</a:t>
                </a:r>
              </a:p>
            </p:txBody>
          </p:sp>
          <p:sp>
            <p:nvSpPr>
              <p:cNvPr id="18" name="Rectangle : coins arrondis 59">
                <a:extLst>
                  <a:ext uri="{FF2B5EF4-FFF2-40B4-BE49-F238E27FC236}">
                    <a16:creationId xmlns:a16="http://schemas.microsoft.com/office/drawing/2014/main" id="{FDD3279B-C2C7-3572-20C0-5FCE2AD512A5}"/>
                  </a:ext>
                </a:extLst>
              </p:cNvPr>
              <p:cNvSpPr/>
              <p:nvPr/>
            </p:nvSpPr>
            <p:spPr>
              <a:xfrm>
                <a:off x="1276522" y="6487366"/>
                <a:ext cx="1883651" cy="361509"/>
              </a:xfrm>
              <a:prstGeom prst="roundRect">
                <a:avLst>
                  <a:gd name="adj" fmla="val 50000"/>
                </a:avLst>
              </a:prstGeom>
              <a:solidFill>
                <a:srgbClr val="FABB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bIns="96000" rtlCol="0" anchor="ctr"/>
              <a:lstStyle/>
              <a:p>
                <a:pPr algn="ctr" defTabSz="121917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fr-FR" b="1" kern="0" dirty="0" err="1">
                    <a:solidFill>
                      <a:srgbClr val="FFFFFF"/>
                    </a:solidFill>
                    <a:latin typeface="MetaNormal-Roman"/>
                  </a:rPr>
                  <a:t>EOSedge</a:t>
                </a:r>
                <a:endParaRPr lang="fr-FR" b="1" kern="0" dirty="0">
                  <a:solidFill>
                    <a:srgbClr val="FFFFFF"/>
                  </a:solidFill>
                  <a:latin typeface="MetaNormal-Roman"/>
                </a:endParaRPr>
              </a:p>
            </p:txBody>
          </p:sp>
          <p:sp>
            <p:nvSpPr>
              <p:cNvPr id="19" name="Rectangle 60">
                <a:extLst>
                  <a:ext uri="{FF2B5EF4-FFF2-40B4-BE49-F238E27FC236}">
                    <a16:creationId xmlns:a16="http://schemas.microsoft.com/office/drawing/2014/main" id="{966C0CF6-EC25-F937-B57F-569593A446E9}"/>
                  </a:ext>
                </a:extLst>
              </p:cNvPr>
              <p:cNvSpPr/>
              <p:nvPr/>
            </p:nvSpPr>
            <p:spPr>
              <a:xfrm>
                <a:off x="2609566" y="4658566"/>
                <a:ext cx="514350" cy="663994"/>
              </a:xfrm>
              <a:prstGeom prst="rect">
                <a:avLst/>
              </a:prstGeom>
              <a:noFill/>
              <a:ln w="38100" cap="flat" cmpd="sng" algn="ctr">
                <a:solidFill>
                  <a:srgbClr val="FABB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121917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 kern="0" dirty="0">
                  <a:solidFill>
                    <a:srgbClr val="FFFFFF"/>
                  </a:solidFill>
                  <a:latin typeface="MetaNormal-Roman"/>
                </a:endParaRPr>
              </a:p>
            </p:txBody>
          </p:sp>
          <p:pic>
            <p:nvPicPr>
              <p:cNvPr id="20" name="Image 61">
                <a:extLst>
                  <a:ext uri="{FF2B5EF4-FFF2-40B4-BE49-F238E27FC236}">
                    <a16:creationId xmlns:a16="http://schemas.microsoft.com/office/drawing/2014/main" id="{2C9AF6BE-9D9A-5405-1A74-B57FB1BD1A9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27386" t="59196" r="20330" b="25152"/>
              <a:stretch/>
            </p:blipFill>
            <p:spPr>
              <a:xfrm>
                <a:off x="3684373" y="3745938"/>
                <a:ext cx="2270748" cy="2506629"/>
              </a:xfrm>
              <a:prstGeom prst="rect">
                <a:avLst/>
              </a:prstGeom>
              <a:ln w="38100">
                <a:solidFill>
                  <a:srgbClr val="FABB00"/>
                </a:solidFill>
              </a:ln>
            </p:spPr>
          </p:pic>
        </p:grpSp>
        <p:sp>
          <p:nvSpPr>
            <p:cNvPr id="13" name="Trapèze 6">
              <a:extLst>
                <a:ext uri="{FF2B5EF4-FFF2-40B4-BE49-F238E27FC236}">
                  <a16:creationId xmlns:a16="http://schemas.microsoft.com/office/drawing/2014/main" id="{2F0FD915-908A-2C9F-8829-2213BAED921C}"/>
                </a:ext>
              </a:extLst>
            </p:cNvPr>
            <p:cNvSpPr/>
            <p:nvPr/>
          </p:nvSpPr>
          <p:spPr>
            <a:xfrm rot="16200000">
              <a:off x="8382104" y="4643348"/>
              <a:ext cx="2376513" cy="569630"/>
            </a:xfrm>
            <a:custGeom>
              <a:avLst/>
              <a:gdLst>
                <a:gd name="connsiteX0" fmla="*/ 0 w 2129710"/>
                <a:gd name="connsiteY0" fmla="*/ 1567037 h 1567037"/>
                <a:gd name="connsiteX1" fmla="*/ 667526 w 2129710"/>
                <a:gd name="connsiteY1" fmla="*/ 0 h 1567037"/>
                <a:gd name="connsiteX2" fmla="*/ 1462184 w 2129710"/>
                <a:gd name="connsiteY2" fmla="*/ 0 h 1567037"/>
                <a:gd name="connsiteX3" fmla="*/ 2129710 w 2129710"/>
                <a:gd name="connsiteY3" fmla="*/ 1567037 h 1567037"/>
                <a:gd name="connsiteX4" fmla="*/ 0 w 2129710"/>
                <a:gd name="connsiteY4" fmla="*/ 1567037 h 1567037"/>
                <a:gd name="connsiteX0" fmla="*/ 0 w 2129710"/>
                <a:gd name="connsiteY0" fmla="*/ 1567037 h 1567037"/>
                <a:gd name="connsiteX1" fmla="*/ 43415 w 2129710"/>
                <a:gd name="connsiteY1" fmla="*/ 1001486 h 1567037"/>
                <a:gd name="connsiteX2" fmla="*/ 1462184 w 2129710"/>
                <a:gd name="connsiteY2" fmla="*/ 0 h 1567037"/>
                <a:gd name="connsiteX3" fmla="*/ 2129710 w 2129710"/>
                <a:gd name="connsiteY3" fmla="*/ 1567037 h 1567037"/>
                <a:gd name="connsiteX4" fmla="*/ 0 w 2129710"/>
                <a:gd name="connsiteY4" fmla="*/ 1567037 h 1567037"/>
                <a:gd name="connsiteX0" fmla="*/ 0 w 2129710"/>
                <a:gd name="connsiteY0" fmla="*/ 638122 h 638122"/>
                <a:gd name="connsiteX1" fmla="*/ 43415 w 2129710"/>
                <a:gd name="connsiteY1" fmla="*/ 72571 h 638122"/>
                <a:gd name="connsiteX2" fmla="*/ 780014 w 2129710"/>
                <a:gd name="connsiteY2" fmla="*/ 0 h 638122"/>
                <a:gd name="connsiteX3" fmla="*/ 2129710 w 2129710"/>
                <a:gd name="connsiteY3" fmla="*/ 638122 h 638122"/>
                <a:gd name="connsiteX4" fmla="*/ 0 w 2129710"/>
                <a:gd name="connsiteY4" fmla="*/ 638122 h 638122"/>
                <a:gd name="connsiteX0" fmla="*/ 0 w 2129710"/>
                <a:gd name="connsiteY0" fmla="*/ 652636 h 652636"/>
                <a:gd name="connsiteX1" fmla="*/ 43415 w 2129710"/>
                <a:gd name="connsiteY1" fmla="*/ 87085 h 652636"/>
                <a:gd name="connsiteX2" fmla="*/ 678414 w 2129710"/>
                <a:gd name="connsiteY2" fmla="*/ 0 h 652636"/>
                <a:gd name="connsiteX3" fmla="*/ 2129710 w 2129710"/>
                <a:gd name="connsiteY3" fmla="*/ 652636 h 652636"/>
                <a:gd name="connsiteX4" fmla="*/ 0 w 2129710"/>
                <a:gd name="connsiteY4" fmla="*/ 652636 h 652636"/>
                <a:gd name="connsiteX0" fmla="*/ 0 w 2129710"/>
                <a:gd name="connsiteY0" fmla="*/ 652636 h 652636"/>
                <a:gd name="connsiteX1" fmla="*/ 43415 w 2129710"/>
                <a:gd name="connsiteY1" fmla="*/ 39460 h 652636"/>
                <a:gd name="connsiteX2" fmla="*/ 678414 w 2129710"/>
                <a:gd name="connsiteY2" fmla="*/ 0 h 652636"/>
                <a:gd name="connsiteX3" fmla="*/ 2129710 w 2129710"/>
                <a:gd name="connsiteY3" fmla="*/ 652636 h 652636"/>
                <a:gd name="connsiteX4" fmla="*/ 0 w 2129710"/>
                <a:gd name="connsiteY4" fmla="*/ 652636 h 652636"/>
                <a:gd name="connsiteX0" fmla="*/ 0 w 2129710"/>
                <a:gd name="connsiteY0" fmla="*/ 613176 h 613176"/>
                <a:gd name="connsiteX1" fmla="*/ 43415 w 2129710"/>
                <a:gd name="connsiteY1" fmla="*/ 0 h 613176"/>
                <a:gd name="connsiteX2" fmla="*/ 692701 w 2129710"/>
                <a:gd name="connsiteY2" fmla="*/ 8165 h 613176"/>
                <a:gd name="connsiteX3" fmla="*/ 2129710 w 2129710"/>
                <a:gd name="connsiteY3" fmla="*/ 613176 h 613176"/>
                <a:gd name="connsiteX4" fmla="*/ 0 w 2129710"/>
                <a:gd name="connsiteY4" fmla="*/ 613176 h 613176"/>
                <a:gd name="connsiteX0" fmla="*/ 0 w 2129710"/>
                <a:gd name="connsiteY0" fmla="*/ 613176 h 613176"/>
                <a:gd name="connsiteX1" fmla="*/ 43415 w 2129710"/>
                <a:gd name="connsiteY1" fmla="*/ 0 h 613176"/>
                <a:gd name="connsiteX2" fmla="*/ 1212979 w 2129710"/>
                <a:gd name="connsiteY2" fmla="*/ 51710 h 613176"/>
                <a:gd name="connsiteX3" fmla="*/ 2129710 w 2129710"/>
                <a:gd name="connsiteY3" fmla="*/ 613176 h 613176"/>
                <a:gd name="connsiteX4" fmla="*/ 0 w 2129710"/>
                <a:gd name="connsiteY4" fmla="*/ 613176 h 613176"/>
                <a:gd name="connsiteX0" fmla="*/ 0 w 2129710"/>
                <a:gd name="connsiteY0" fmla="*/ 569630 h 569630"/>
                <a:gd name="connsiteX1" fmla="*/ 823832 w 2129710"/>
                <a:gd name="connsiteY1" fmla="*/ 0 h 569630"/>
                <a:gd name="connsiteX2" fmla="*/ 1212979 w 2129710"/>
                <a:gd name="connsiteY2" fmla="*/ 8164 h 569630"/>
                <a:gd name="connsiteX3" fmla="*/ 2129710 w 2129710"/>
                <a:gd name="connsiteY3" fmla="*/ 569630 h 569630"/>
                <a:gd name="connsiteX4" fmla="*/ 0 w 2129710"/>
                <a:gd name="connsiteY4" fmla="*/ 569630 h 569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29710" h="569630">
                  <a:moveTo>
                    <a:pt x="0" y="569630"/>
                  </a:moveTo>
                  <a:lnTo>
                    <a:pt x="823832" y="0"/>
                  </a:lnTo>
                  <a:lnTo>
                    <a:pt x="1212979" y="8164"/>
                  </a:lnTo>
                  <a:lnTo>
                    <a:pt x="2129710" y="569630"/>
                  </a:lnTo>
                  <a:lnTo>
                    <a:pt x="0" y="569630"/>
                  </a:lnTo>
                  <a:close/>
                </a:path>
              </a:pathLst>
            </a:custGeom>
            <a:gradFill>
              <a:gsLst>
                <a:gs pos="0">
                  <a:srgbClr val="EE7F00">
                    <a:lumMod val="5000"/>
                    <a:lumOff val="95000"/>
                    <a:alpha val="35000"/>
                  </a:srgbClr>
                </a:gs>
                <a:gs pos="100000">
                  <a:srgbClr val="FABB00">
                    <a:alpha val="63000"/>
                  </a:srgbClr>
                </a:gs>
              </a:gsLst>
              <a:lin ang="5400000" scaled="1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kern="0" dirty="0">
                <a:solidFill>
                  <a:srgbClr val="FFFFFF"/>
                </a:solidFill>
                <a:latin typeface="MetaNormal-Roman"/>
              </a:endParaRPr>
            </a:p>
          </p:txBody>
        </p:sp>
      </p:grpSp>
      <p:sp>
        <p:nvSpPr>
          <p:cNvPr id="21" name="Tekstfelt 20">
            <a:extLst>
              <a:ext uri="{FF2B5EF4-FFF2-40B4-BE49-F238E27FC236}">
                <a16:creationId xmlns:a16="http://schemas.microsoft.com/office/drawing/2014/main" id="{2C998126-249A-AADE-8043-8A79D62E74C4}"/>
              </a:ext>
            </a:extLst>
          </p:cNvPr>
          <p:cNvSpPr txBox="1"/>
          <p:nvPr/>
        </p:nvSpPr>
        <p:spPr>
          <a:xfrm>
            <a:off x="239350" y="335312"/>
            <a:ext cx="6816757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3733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EOS vs. </a:t>
            </a:r>
            <a:r>
              <a:rPr lang="da-DK" sz="3733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EOSedge</a:t>
            </a:r>
            <a:endParaRPr lang="en-DK" sz="3733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Trapèze 4">
            <a:extLst>
              <a:ext uri="{FF2B5EF4-FFF2-40B4-BE49-F238E27FC236}">
                <a16:creationId xmlns:a16="http://schemas.microsoft.com/office/drawing/2014/main" id="{4D062781-612F-A94A-E2A3-EEF49B05FE47}"/>
              </a:ext>
            </a:extLst>
          </p:cNvPr>
          <p:cNvSpPr/>
          <p:nvPr/>
        </p:nvSpPr>
        <p:spPr>
          <a:xfrm rot="16200000">
            <a:off x="2663855" y="4473646"/>
            <a:ext cx="2375884" cy="670637"/>
          </a:xfrm>
          <a:custGeom>
            <a:avLst/>
            <a:gdLst>
              <a:gd name="connsiteX0" fmla="*/ 0 w 3983162"/>
              <a:gd name="connsiteY0" fmla="*/ 833008 h 833008"/>
              <a:gd name="connsiteX1" fmla="*/ 1113024 w 3983162"/>
              <a:gd name="connsiteY1" fmla="*/ 0 h 833008"/>
              <a:gd name="connsiteX2" fmla="*/ 2870138 w 3983162"/>
              <a:gd name="connsiteY2" fmla="*/ 0 h 833008"/>
              <a:gd name="connsiteX3" fmla="*/ 3983162 w 3983162"/>
              <a:gd name="connsiteY3" fmla="*/ 833008 h 833008"/>
              <a:gd name="connsiteX4" fmla="*/ 0 w 3983162"/>
              <a:gd name="connsiteY4" fmla="*/ 833008 h 833008"/>
              <a:gd name="connsiteX0" fmla="*/ 0 w 3983162"/>
              <a:gd name="connsiteY0" fmla="*/ 833008 h 833008"/>
              <a:gd name="connsiteX1" fmla="*/ 1113024 w 3983162"/>
              <a:gd name="connsiteY1" fmla="*/ 0 h 833008"/>
              <a:gd name="connsiteX2" fmla="*/ 2359999 w 3983162"/>
              <a:gd name="connsiteY2" fmla="*/ 0 h 833008"/>
              <a:gd name="connsiteX3" fmla="*/ 3983162 w 3983162"/>
              <a:gd name="connsiteY3" fmla="*/ 833008 h 833008"/>
              <a:gd name="connsiteX4" fmla="*/ 0 w 3983162"/>
              <a:gd name="connsiteY4" fmla="*/ 833008 h 833008"/>
              <a:gd name="connsiteX0" fmla="*/ 0 w 3983162"/>
              <a:gd name="connsiteY0" fmla="*/ 852058 h 852058"/>
              <a:gd name="connsiteX1" fmla="*/ 1427349 w 3983162"/>
              <a:gd name="connsiteY1" fmla="*/ 0 h 852058"/>
              <a:gd name="connsiteX2" fmla="*/ 2359999 w 3983162"/>
              <a:gd name="connsiteY2" fmla="*/ 19050 h 852058"/>
              <a:gd name="connsiteX3" fmla="*/ 3983162 w 3983162"/>
              <a:gd name="connsiteY3" fmla="*/ 852058 h 852058"/>
              <a:gd name="connsiteX4" fmla="*/ 0 w 3983162"/>
              <a:gd name="connsiteY4" fmla="*/ 852058 h 852058"/>
              <a:gd name="connsiteX0" fmla="*/ 0 w 3983162"/>
              <a:gd name="connsiteY0" fmla="*/ 852058 h 852058"/>
              <a:gd name="connsiteX1" fmla="*/ 1427349 w 3983162"/>
              <a:gd name="connsiteY1" fmla="*/ 0 h 852058"/>
              <a:gd name="connsiteX2" fmla="*/ 2626699 w 3983162"/>
              <a:gd name="connsiteY2" fmla="*/ 9525 h 852058"/>
              <a:gd name="connsiteX3" fmla="*/ 3983162 w 3983162"/>
              <a:gd name="connsiteY3" fmla="*/ 852058 h 852058"/>
              <a:gd name="connsiteX4" fmla="*/ 0 w 3983162"/>
              <a:gd name="connsiteY4" fmla="*/ 852058 h 852058"/>
              <a:gd name="connsiteX0" fmla="*/ 0 w 3983162"/>
              <a:gd name="connsiteY0" fmla="*/ 842533 h 842533"/>
              <a:gd name="connsiteX1" fmla="*/ 1398774 w 3983162"/>
              <a:gd name="connsiteY1" fmla="*/ 0 h 842533"/>
              <a:gd name="connsiteX2" fmla="*/ 2626699 w 3983162"/>
              <a:gd name="connsiteY2" fmla="*/ 0 h 842533"/>
              <a:gd name="connsiteX3" fmla="*/ 3983162 w 3983162"/>
              <a:gd name="connsiteY3" fmla="*/ 842533 h 842533"/>
              <a:gd name="connsiteX4" fmla="*/ 0 w 3983162"/>
              <a:gd name="connsiteY4" fmla="*/ 842533 h 842533"/>
              <a:gd name="connsiteX0" fmla="*/ 0 w 3983162"/>
              <a:gd name="connsiteY0" fmla="*/ 842533 h 842533"/>
              <a:gd name="connsiteX1" fmla="*/ 347172 w 3983162"/>
              <a:gd name="connsiteY1" fmla="*/ 348343 h 842533"/>
              <a:gd name="connsiteX2" fmla="*/ 2626699 w 3983162"/>
              <a:gd name="connsiteY2" fmla="*/ 0 h 842533"/>
              <a:gd name="connsiteX3" fmla="*/ 3983162 w 3983162"/>
              <a:gd name="connsiteY3" fmla="*/ 842533 h 842533"/>
              <a:gd name="connsiteX4" fmla="*/ 0 w 3983162"/>
              <a:gd name="connsiteY4" fmla="*/ 842533 h 842533"/>
              <a:gd name="connsiteX0" fmla="*/ 0 w 3983162"/>
              <a:gd name="connsiteY0" fmla="*/ 494190 h 494190"/>
              <a:gd name="connsiteX1" fmla="*/ 347172 w 3983162"/>
              <a:gd name="connsiteY1" fmla="*/ 0 h 494190"/>
              <a:gd name="connsiteX2" fmla="*/ 1247929 w 3983162"/>
              <a:gd name="connsiteY2" fmla="*/ 29028 h 494190"/>
              <a:gd name="connsiteX3" fmla="*/ 3983162 w 3983162"/>
              <a:gd name="connsiteY3" fmla="*/ 494190 h 494190"/>
              <a:gd name="connsiteX4" fmla="*/ 0 w 3983162"/>
              <a:gd name="connsiteY4" fmla="*/ 494190 h 494190"/>
              <a:gd name="connsiteX0" fmla="*/ 0 w 3983162"/>
              <a:gd name="connsiteY0" fmla="*/ 508706 h 508706"/>
              <a:gd name="connsiteX1" fmla="*/ 347172 w 3983162"/>
              <a:gd name="connsiteY1" fmla="*/ 14516 h 508706"/>
              <a:gd name="connsiteX2" fmla="*/ 2050857 w 3983162"/>
              <a:gd name="connsiteY2" fmla="*/ 0 h 508706"/>
              <a:gd name="connsiteX3" fmla="*/ 3983162 w 3983162"/>
              <a:gd name="connsiteY3" fmla="*/ 508706 h 508706"/>
              <a:gd name="connsiteX4" fmla="*/ 0 w 3983162"/>
              <a:gd name="connsiteY4" fmla="*/ 508706 h 508706"/>
              <a:gd name="connsiteX0" fmla="*/ 0 w 3983162"/>
              <a:gd name="connsiteY0" fmla="*/ 537731 h 537731"/>
              <a:gd name="connsiteX1" fmla="*/ 1379508 w 3983162"/>
              <a:gd name="connsiteY1" fmla="*/ 0 h 537731"/>
              <a:gd name="connsiteX2" fmla="*/ 2050857 w 3983162"/>
              <a:gd name="connsiteY2" fmla="*/ 29025 h 537731"/>
              <a:gd name="connsiteX3" fmla="*/ 3983162 w 3983162"/>
              <a:gd name="connsiteY3" fmla="*/ 537731 h 537731"/>
              <a:gd name="connsiteX4" fmla="*/ 0 w 3983162"/>
              <a:gd name="connsiteY4" fmla="*/ 537731 h 537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83162" h="537731">
                <a:moveTo>
                  <a:pt x="0" y="537731"/>
                </a:moveTo>
                <a:lnTo>
                  <a:pt x="1379508" y="0"/>
                </a:lnTo>
                <a:lnTo>
                  <a:pt x="2050857" y="29025"/>
                </a:lnTo>
                <a:lnTo>
                  <a:pt x="3983162" y="537731"/>
                </a:lnTo>
                <a:lnTo>
                  <a:pt x="0" y="537731"/>
                </a:lnTo>
                <a:close/>
              </a:path>
            </a:pathLst>
          </a:custGeom>
          <a:gradFill flip="none" rotWithShape="1">
            <a:gsLst>
              <a:gs pos="0">
                <a:srgbClr val="EE7F00">
                  <a:lumMod val="60000"/>
                  <a:lumOff val="40000"/>
                </a:srgbClr>
              </a:gs>
              <a:gs pos="37000">
                <a:srgbClr val="EE7F00">
                  <a:lumMod val="20000"/>
                  <a:lumOff val="80000"/>
                  <a:alpha val="40000"/>
                </a:srgbClr>
              </a:gs>
              <a:gs pos="95000">
                <a:srgbClr val="EE7F00">
                  <a:lumMod val="20000"/>
                  <a:lumOff val="80000"/>
                  <a:alpha val="34000"/>
                </a:srgbClr>
              </a:gs>
            </a:gsLst>
            <a:lin ang="162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defRPr/>
            </a:pPr>
            <a:endParaRPr lang="fr-FR" kern="0" dirty="0">
              <a:solidFill>
                <a:srgbClr val="FFFFFF"/>
              </a:solidFill>
              <a:latin typeface="MetaNormal-Roman"/>
            </a:endParaRPr>
          </a:p>
        </p:txBody>
      </p:sp>
    </p:spTree>
    <p:extLst>
      <p:ext uri="{BB962C8B-B14F-4D97-AF65-F5344CB8AC3E}">
        <p14:creationId xmlns:p14="http://schemas.microsoft.com/office/powerpoint/2010/main" val="1375489350"/>
      </p:ext>
    </p:extLst>
  </p:cSld>
  <p:clrMapOvr>
    <a:masterClrMapping/>
  </p:clrMapOvr>
  <p:transition spd="slow">
    <p:cover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3E93CA38-02F4-C2BD-6160-BB2E593A4D6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FF104B-CF10-4F01-A1B3-4EAC1BDC1935}" type="slidenum">
              <a:rPr lang="da-DK" smtClean="0"/>
              <a:t>24</a:t>
            </a:fld>
            <a:endParaRPr lang="da-DK"/>
          </a:p>
        </p:txBody>
      </p:sp>
      <p:pic>
        <p:nvPicPr>
          <p:cNvPr id="3" name="Image 4" descr="Une image contenant regardant, bâtiment, photo, assis&#10;&#10;Description générée automatiquement">
            <a:extLst>
              <a:ext uri="{FF2B5EF4-FFF2-40B4-BE49-F238E27FC236}">
                <a16:creationId xmlns:a16="http://schemas.microsoft.com/office/drawing/2014/main" id="{9553E622-5C21-2AD0-E2A6-3874D2F8F1D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77"/>
          <a:stretch/>
        </p:blipFill>
        <p:spPr>
          <a:xfrm>
            <a:off x="7329176" y="1041573"/>
            <a:ext cx="1252675" cy="55906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Forme libre : forme 28">
            <a:extLst>
              <a:ext uri="{FF2B5EF4-FFF2-40B4-BE49-F238E27FC236}">
                <a16:creationId xmlns:a16="http://schemas.microsoft.com/office/drawing/2014/main" id="{F2FDC468-9444-BEA1-530C-468B756E5DB3}"/>
              </a:ext>
            </a:extLst>
          </p:cNvPr>
          <p:cNvSpPr/>
          <p:nvPr/>
        </p:nvSpPr>
        <p:spPr>
          <a:xfrm>
            <a:off x="7368925" y="1041573"/>
            <a:ext cx="1207843" cy="5590600"/>
          </a:xfrm>
          <a:custGeom>
            <a:avLst/>
            <a:gdLst>
              <a:gd name="connsiteX0" fmla="*/ 523633 w 904637"/>
              <a:gd name="connsiteY0" fmla="*/ 5229225 h 5306801"/>
              <a:gd name="connsiteX1" fmla="*/ 75958 w 904637"/>
              <a:gd name="connsiteY1" fmla="*/ 5076825 h 5306801"/>
              <a:gd name="connsiteX2" fmla="*/ 28333 w 904637"/>
              <a:gd name="connsiteY2" fmla="*/ 3295650 h 5306801"/>
              <a:gd name="connsiteX3" fmla="*/ 371233 w 904637"/>
              <a:gd name="connsiteY3" fmla="*/ 2914650 h 5306801"/>
              <a:gd name="connsiteX4" fmla="*/ 399808 w 904637"/>
              <a:gd name="connsiteY4" fmla="*/ 2714625 h 5306801"/>
              <a:gd name="connsiteX5" fmla="*/ 904633 w 904637"/>
              <a:gd name="connsiteY5" fmla="*/ 2438400 h 5306801"/>
              <a:gd name="connsiteX6" fmla="*/ 409333 w 904637"/>
              <a:gd name="connsiteY6" fmla="*/ 2095500 h 5306801"/>
              <a:gd name="connsiteX7" fmla="*/ 323608 w 904637"/>
              <a:gd name="connsiteY7" fmla="*/ 2028825 h 5306801"/>
              <a:gd name="connsiteX8" fmla="*/ 456958 w 904637"/>
              <a:gd name="connsiteY8" fmla="*/ 1885950 h 5306801"/>
              <a:gd name="connsiteX9" fmla="*/ 352183 w 904637"/>
              <a:gd name="connsiteY9" fmla="*/ 1619250 h 5306801"/>
              <a:gd name="connsiteX10" fmla="*/ 561733 w 904637"/>
              <a:gd name="connsiteY10" fmla="*/ 1476375 h 5306801"/>
              <a:gd name="connsiteX11" fmla="*/ 123583 w 904637"/>
              <a:gd name="connsiteY11" fmla="*/ 1114425 h 5306801"/>
              <a:gd name="connsiteX12" fmla="*/ 571258 w 904637"/>
              <a:gd name="connsiteY12" fmla="*/ 485775 h 5306801"/>
              <a:gd name="connsiteX13" fmla="*/ 437908 w 904637"/>
              <a:gd name="connsiteY13" fmla="*/ 0 h 5306801"/>
              <a:gd name="connsiteX0" fmla="*/ 527656 w 908660"/>
              <a:gd name="connsiteY0" fmla="*/ 5229225 h 5248132"/>
              <a:gd name="connsiteX1" fmla="*/ 70456 w 908660"/>
              <a:gd name="connsiteY1" fmla="*/ 4781550 h 5248132"/>
              <a:gd name="connsiteX2" fmla="*/ 32356 w 908660"/>
              <a:gd name="connsiteY2" fmla="*/ 3295650 h 5248132"/>
              <a:gd name="connsiteX3" fmla="*/ 375256 w 908660"/>
              <a:gd name="connsiteY3" fmla="*/ 2914650 h 5248132"/>
              <a:gd name="connsiteX4" fmla="*/ 403831 w 908660"/>
              <a:gd name="connsiteY4" fmla="*/ 2714625 h 5248132"/>
              <a:gd name="connsiteX5" fmla="*/ 908656 w 908660"/>
              <a:gd name="connsiteY5" fmla="*/ 2438400 h 5248132"/>
              <a:gd name="connsiteX6" fmla="*/ 413356 w 908660"/>
              <a:gd name="connsiteY6" fmla="*/ 2095500 h 5248132"/>
              <a:gd name="connsiteX7" fmla="*/ 327631 w 908660"/>
              <a:gd name="connsiteY7" fmla="*/ 2028825 h 5248132"/>
              <a:gd name="connsiteX8" fmla="*/ 460981 w 908660"/>
              <a:gd name="connsiteY8" fmla="*/ 1885950 h 5248132"/>
              <a:gd name="connsiteX9" fmla="*/ 356206 w 908660"/>
              <a:gd name="connsiteY9" fmla="*/ 1619250 h 5248132"/>
              <a:gd name="connsiteX10" fmla="*/ 565756 w 908660"/>
              <a:gd name="connsiteY10" fmla="*/ 1476375 h 5248132"/>
              <a:gd name="connsiteX11" fmla="*/ 127606 w 908660"/>
              <a:gd name="connsiteY11" fmla="*/ 1114425 h 5248132"/>
              <a:gd name="connsiteX12" fmla="*/ 575281 w 908660"/>
              <a:gd name="connsiteY12" fmla="*/ 485775 h 5248132"/>
              <a:gd name="connsiteX13" fmla="*/ 441931 w 908660"/>
              <a:gd name="connsiteY13" fmla="*/ 0 h 5248132"/>
              <a:gd name="connsiteX0" fmla="*/ 537119 w 918123"/>
              <a:gd name="connsiteY0" fmla="*/ 5229225 h 5245260"/>
              <a:gd name="connsiteX1" fmla="*/ 79919 w 918123"/>
              <a:gd name="connsiteY1" fmla="*/ 4781550 h 5245260"/>
              <a:gd name="connsiteX2" fmla="*/ 41819 w 918123"/>
              <a:gd name="connsiteY2" fmla="*/ 3295650 h 5245260"/>
              <a:gd name="connsiteX3" fmla="*/ 384719 w 918123"/>
              <a:gd name="connsiteY3" fmla="*/ 2914650 h 5245260"/>
              <a:gd name="connsiteX4" fmla="*/ 413294 w 918123"/>
              <a:gd name="connsiteY4" fmla="*/ 2714625 h 5245260"/>
              <a:gd name="connsiteX5" fmla="*/ 918119 w 918123"/>
              <a:gd name="connsiteY5" fmla="*/ 2438400 h 5245260"/>
              <a:gd name="connsiteX6" fmla="*/ 422819 w 918123"/>
              <a:gd name="connsiteY6" fmla="*/ 2095500 h 5245260"/>
              <a:gd name="connsiteX7" fmla="*/ 337094 w 918123"/>
              <a:gd name="connsiteY7" fmla="*/ 2028825 h 5245260"/>
              <a:gd name="connsiteX8" fmla="*/ 470444 w 918123"/>
              <a:gd name="connsiteY8" fmla="*/ 1885950 h 5245260"/>
              <a:gd name="connsiteX9" fmla="*/ 365669 w 918123"/>
              <a:gd name="connsiteY9" fmla="*/ 1619250 h 5245260"/>
              <a:gd name="connsiteX10" fmla="*/ 575219 w 918123"/>
              <a:gd name="connsiteY10" fmla="*/ 1476375 h 5245260"/>
              <a:gd name="connsiteX11" fmla="*/ 137069 w 918123"/>
              <a:gd name="connsiteY11" fmla="*/ 1114425 h 5245260"/>
              <a:gd name="connsiteX12" fmla="*/ 584744 w 918123"/>
              <a:gd name="connsiteY12" fmla="*/ 485775 h 5245260"/>
              <a:gd name="connsiteX13" fmla="*/ 451394 w 918123"/>
              <a:gd name="connsiteY13" fmla="*/ 0 h 5245260"/>
              <a:gd name="connsiteX0" fmla="*/ 537119 w 918123"/>
              <a:gd name="connsiteY0" fmla="*/ 5229225 h 5245260"/>
              <a:gd name="connsiteX1" fmla="*/ 79919 w 918123"/>
              <a:gd name="connsiteY1" fmla="*/ 4781550 h 5245260"/>
              <a:gd name="connsiteX2" fmla="*/ 41819 w 918123"/>
              <a:gd name="connsiteY2" fmla="*/ 3295650 h 5245260"/>
              <a:gd name="connsiteX3" fmla="*/ 384719 w 918123"/>
              <a:gd name="connsiteY3" fmla="*/ 2914650 h 5245260"/>
              <a:gd name="connsiteX4" fmla="*/ 413294 w 918123"/>
              <a:gd name="connsiteY4" fmla="*/ 2714625 h 5245260"/>
              <a:gd name="connsiteX5" fmla="*/ 918119 w 918123"/>
              <a:gd name="connsiteY5" fmla="*/ 2438400 h 5245260"/>
              <a:gd name="connsiteX6" fmla="*/ 422819 w 918123"/>
              <a:gd name="connsiteY6" fmla="*/ 2095500 h 5245260"/>
              <a:gd name="connsiteX7" fmla="*/ 337094 w 918123"/>
              <a:gd name="connsiteY7" fmla="*/ 2028825 h 5245260"/>
              <a:gd name="connsiteX8" fmla="*/ 394244 w 918123"/>
              <a:gd name="connsiteY8" fmla="*/ 1857375 h 5245260"/>
              <a:gd name="connsiteX9" fmla="*/ 365669 w 918123"/>
              <a:gd name="connsiteY9" fmla="*/ 1619250 h 5245260"/>
              <a:gd name="connsiteX10" fmla="*/ 575219 w 918123"/>
              <a:gd name="connsiteY10" fmla="*/ 1476375 h 5245260"/>
              <a:gd name="connsiteX11" fmla="*/ 137069 w 918123"/>
              <a:gd name="connsiteY11" fmla="*/ 1114425 h 5245260"/>
              <a:gd name="connsiteX12" fmla="*/ 584744 w 918123"/>
              <a:gd name="connsiteY12" fmla="*/ 485775 h 5245260"/>
              <a:gd name="connsiteX13" fmla="*/ 451394 w 918123"/>
              <a:gd name="connsiteY13" fmla="*/ 0 h 5245260"/>
              <a:gd name="connsiteX0" fmla="*/ 537119 w 918123"/>
              <a:gd name="connsiteY0" fmla="*/ 5229225 h 5245260"/>
              <a:gd name="connsiteX1" fmla="*/ 79919 w 918123"/>
              <a:gd name="connsiteY1" fmla="*/ 4781550 h 5245260"/>
              <a:gd name="connsiteX2" fmla="*/ 41819 w 918123"/>
              <a:gd name="connsiteY2" fmla="*/ 3295650 h 5245260"/>
              <a:gd name="connsiteX3" fmla="*/ 384719 w 918123"/>
              <a:gd name="connsiteY3" fmla="*/ 2914650 h 5245260"/>
              <a:gd name="connsiteX4" fmla="*/ 413294 w 918123"/>
              <a:gd name="connsiteY4" fmla="*/ 2714625 h 5245260"/>
              <a:gd name="connsiteX5" fmla="*/ 918119 w 918123"/>
              <a:gd name="connsiteY5" fmla="*/ 2438400 h 5245260"/>
              <a:gd name="connsiteX6" fmla="*/ 422819 w 918123"/>
              <a:gd name="connsiteY6" fmla="*/ 2095500 h 5245260"/>
              <a:gd name="connsiteX7" fmla="*/ 337094 w 918123"/>
              <a:gd name="connsiteY7" fmla="*/ 2028825 h 5245260"/>
              <a:gd name="connsiteX8" fmla="*/ 394244 w 918123"/>
              <a:gd name="connsiteY8" fmla="*/ 1857375 h 5245260"/>
              <a:gd name="connsiteX9" fmla="*/ 365669 w 918123"/>
              <a:gd name="connsiteY9" fmla="*/ 1619250 h 5245260"/>
              <a:gd name="connsiteX10" fmla="*/ 432344 w 918123"/>
              <a:gd name="connsiteY10" fmla="*/ 1400175 h 5245260"/>
              <a:gd name="connsiteX11" fmla="*/ 137069 w 918123"/>
              <a:gd name="connsiteY11" fmla="*/ 1114425 h 5245260"/>
              <a:gd name="connsiteX12" fmla="*/ 584744 w 918123"/>
              <a:gd name="connsiteY12" fmla="*/ 485775 h 5245260"/>
              <a:gd name="connsiteX13" fmla="*/ 451394 w 918123"/>
              <a:gd name="connsiteY13" fmla="*/ 0 h 5245260"/>
              <a:gd name="connsiteX0" fmla="*/ 537119 w 918123"/>
              <a:gd name="connsiteY0" fmla="*/ 5229225 h 5245260"/>
              <a:gd name="connsiteX1" fmla="*/ 79919 w 918123"/>
              <a:gd name="connsiteY1" fmla="*/ 4781550 h 5245260"/>
              <a:gd name="connsiteX2" fmla="*/ 41819 w 918123"/>
              <a:gd name="connsiteY2" fmla="*/ 3295650 h 5245260"/>
              <a:gd name="connsiteX3" fmla="*/ 384719 w 918123"/>
              <a:gd name="connsiteY3" fmla="*/ 2914650 h 5245260"/>
              <a:gd name="connsiteX4" fmla="*/ 413294 w 918123"/>
              <a:gd name="connsiteY4" fmla="*/ 2714625 h 5245260"/>
              <a:gd name="connsiteX5" fmla="*/ 918119 w 918123"/>
              <a:gd name="connsiteY5" fmla="*/ 2438400 h 5245260"/>
              <a:gd name="connsiteX6" fmla="*/ 422819 w 918123"/>
              <a:gd name="connsiteY6" fmla="*/ 2095500 h 5245260"/>
              <a:gd name="connsiteX7" fmla="*/ 337094 w 918123"/>
              <a:gd name="connsiteY7" fmla="*/ 2028825 h 5245260"/>
              <a:gd name="connsiteX8" fmla="*/ 394244 w 918123"/>
              <a:gd name="connsiteY8" fmla="*/ 1857375 h 5245260"/>
              <a:gd name="connsiteX9" fmla="*/ 365669 w 918123"/>
              <a:gd name="connsiteY9" fmla="*/ 1619250 h 5245260"/>
              <a:gd name="connsiteX10" fmla="*/ 432344 w 918123"/>
              <a:gd name="connsiteY10" fmla="*/ 1400175 h 5245260"/>
              <a:gd name="connsiteX11" fmla="*/ 137069 w 918123"/>
              <a:gd name="connsiteY11" fmla="*/ 1114425 h 5245260"/>
              <a:gd name="connsiteX12" fmla="*/ 584744 w 918123"/>
              <a:gd name="connsiteY12" fmla="*/ 485775 h 5245260"/>
              <a:gd name="connsiteX13" fmla="*/ 451394 w 918123"/>
              <a:gd name="connsiteY13" fmla="*/ 0 h 5245260"/>
              <a:gd name="connsiteX0" fmla="*/ 537119 w 918123"/>
              <a:gd name="connsiteY0" fmla="*/ 5229225 h 5245260"/>
              <a:gd name="connsiteX1" fmla="*/ 79919 w 918123"/>
              <a:gd name="connsiteY1" fmla="*/ 4781550 h 5245260"/>
              <a:gd name="connsiteX2" fmla="*/ 41819 w 918123"/>
              <a:gd name="connsiteY2" fmla="*/ 3295650 h 5245260"/>
              <a:gd name="connsiteX3" fmla="*/ 384719 w 918123"/>
              <a:gd name="connsiteY3" fmla="*/ 2914650 h 5245260"/>
              <a:gd name="connsiteX4" fmla="*/ 413294 w 918123"/>
              <a:gd name="connsiteY4" fmla="*/ 2714625 h 5245260"/>
              <a:gd name="connsiteX5" fmla="*/ 918119 w 918123"/>
              <a:gd name="connsiteY5" fmla="*/ 2438400 h 5245260"/>
              <a:gd name="connsiteX6" fmla="*/ 422819 w 918123"/>
              <a:gd name="connsiteY6" fmla="*/ 2095500 h 5245260"/>
              <a:gd name="connsiteX7" fmla="*/ 337094 w 918123"/>
              <a:gd name="connsiteY7" fmla="*/ 2028825 h 5245260"/>
              <a:gd name="connsiteX8" fmla="*/ 394244 w 918123"/>
              <a:gd name="connsiteY8" fmla="*/ 1857375 h 5245260"/>
              <a:gd name="connsiteX9" fmla="*/ 365669 w 918123"/>
              <a:gd name="connsiteY9" fmla="*/ 1619250 h 5245260"/>
              <a:gd name="connsiteX10" fmla="*/ 432344 w 918123"/>
              <a:gd name="connsiteY10" fmla="*/ 1400175 h 5245260"/>
              <a:gd name="connsiteX11" fmla="*/ 137069 w 918123"/>
              <a:gd name="connsiteY11" fmla="*/ 1114425 h 5245260"/>
              <a:gd name="connsiteX12" fmla="*/ 584744 w 918123"/>
              <a:gd name="connsiteY12" fmla="*/ 485775 h 5245260"/>
              <a:gd name="connsiteX13" fmla="*/ 422819 w 918123"/>
              <a:gd name="connsiteY13" fmla="*/ 0 h 5245260"/>
              <a:gd name="connsiteX0" fmla="*/ 547680 w 909634"/>
              <a:gd name="connsiteY0" fmla="*/ 5172075 h 5194439"/>
              <a:gd name="connsiteX1" fmla="*/ 71430 w 909634"/>
              <a:gd name="connsiteY1" fmla="*/ 4781550 h 5194439"/>
              <a:gd name="connsiteX2" fmla="*/ 33330 w 909634"/>
              <a:gd name="connsiteY2" fmla="*/ 3295650 h 5194439"/>
              <a:gd name="connsiteX3" fmla="*/ 376230 w 909634"/>
              <a:gd name="connsiteY3" fmla="*/ 2914650 h 5194439"/>
              <a:gd name="connsiteX4" fmla="*/ 404805 w 909634"/>
              <a:gd name="connsiteY4" fmla="*/ 2714625 h 5194439"/>
              <a:gd name="connsiteX5" fmla="*/ 909630 w 909634"/>
              <a:gd name="connsiteY5" fmla="*/ 2438400 h 5194439"/>
              <a:gd name="connsiteX6" fmla="*/ 414330 w 909634"/>
              <a:gd name="connsiteY6" fmla="*/ 2095500 h 5194439"/>
              <a:gd name="connsiteX7" fmla="*/ 328605 w 909634"/>
              <a:gd name="connsiteY7" fmla="*/ 2028825 h 5194439"/>
              <a:gd name="connsiteX8" fmla="*/ 385755 w 909634"/>
              <a:gd name="connsiteY8" fmla="*/ 1857375 h 5194439"/>
              <a:gd name="connsiteX9" fmla="*/ 357180 w 909634"/>
              <a:gd name="connsiteY9" fmla="*/ 1619250 h 5194439"/>
              <a:gd name="connsiteX10" fmla="*/ 423855 w 909634"/>
              <a:gd name="connsiteY10" fmla="*/ 1400175 h 5194439"/>
              <a:gd name="connsiteX11" fmla="*/ 128580 w 909634"/>
              <a:gd name="connsiteY11" fmla="*/ 1114425 h 5194439"/>
              <a:gd name="connsiteX12" fmla="*/ 576255 w 909634"/>
              <a:gd name="connsiteY12" fmla="*/ 485775 h 5194439"/>
              <a:gd name="connsiteX13" fmla="*/ 414330 w 909634"/>
              <a:gd name="connsiteY13" fmla="*/ 0 h 5194439"/>
              <a:gd name="connsiteX0" fmla="*/ 547680 w 909634"/>
              <a:gd name="connsiteY0" fmla="*/ 5172075 h 5172075"/>
              <a:gd name="connsiteX1" fmla="*/ 71430 w 909634"/>
              <a:gd name="connsiteY1" fmla="*/ 4781550 h 5172075"/>
              <a:gd name="connsiteX2" fmla="*/ 33330 w 909634"/>
              <a:gd name="connsiteY2" fmla="*/ 3295650 h 5172075"/>
              <a:gd name="connsiteX3" fmla="*/ 376230 w 909634"/>
              <a:gd name="connsiteY3" fmla="*/ 2914650 h 5172075"/>
              <a:gd name="connsiteX4" fmla="*/ 404805 w 909634"/>
              <a:gd name="connsiteY4" fmla="*/ 2714625 h 5172075"/>
              <a:gd name="connsiteX5" fmla="*/ 909630 w 909634"/>
              <a:gd name="connsiteY5" fmla="*/ 2438400 h 5172075"/>
              <a:gd name="connsiteX6" fmla="*/ 414330 w 909634"/>
              <a:gd name="connsiteY6" fmla="*/ 2095500 h 5172075"/>
              <a:gd name="connsiteX7" fmla="*/ 328605 w 909634"/>
              <a:gd name="connsiteY7" fmla="*/ 2028825 h 5172075"/>
              <a:gd name="connsiteX8" fmla="*/ 385755 w 909634"/>
              <a:gd name="connsiteY8" fmla="*/ 1857375 h 5172075"/>
              <a:gd name="connsiteX9" fmla="*/ 357180 w 909634"/>
              <a:gd name="connsiteY9" fmla="*/ 1619250 h 5172075"/>
              <a:gd name="connsiteX10" fmla="*/ 423855 w 909634"/>
              <a:gd name="connsiteY10" fmla="*/ 1400175 h 5172075"/>
              <a:gd name="connsiteX11" fmla="*/ 128580 w 909634"/>
              <a:gd name="connsiteY11" fmla="*/ 1114425 h 5172075"/>
              <a:gd name="connsiteX12" fmla="*/ 576255 w 909634"/>
              <a:gd name="connsiteY12" fmla="*/ 485775 h 5172075"/>
              <a:gd name="connsiteX13" fmla="*/ 414330 w 909634"/>
              <a:gd name="connsiteY13" fmla="*/ 0 h 5172075"/>
              <a:gd name="connsiteX0" fmla="*/ 467728 w 905882"/>
              <a:gd name="connsiteY0" fmla="*/ 5210175 h 5210175"/>
              <a:gd name="connsiteX1" fmla="*/ 67678 w 905882"/>
              <a:gd name="connsiteY1" fmla="*/ 4781550 h 5210175"/>
              <a:gd name="connsiteX2" fmla="*/ 29578 w 905882"/>
              <a:gd name="connsiteY2" fmla="*/ 3295650 h 5210175"/>
              <a:gd name="connsiteX3" fmla="*/ 372478 w 905882"/>
              <a:gd name="connsiteY3" fmla="*/ 2914650 h 5210175"/>
              <a:gd name="connsiteX4" fmla="*/ 401053 w 905882"/>
              <a:gd name="connsiteY4" fmla="*/ 2714625 h 5210175"/>
              <a:gd name="connsiteX5" fmla="*/ 905878 w 905882"/>
              <a:gd name="connsiteY5" fmla="*/ 2438400 h 5210175"/>
              <a:gd name="connsiteX6" fmla="*/ 410578 w 905882"/>
              <a:gd name="connsiteY6" fmla="*/ 2095500 h 5210175"/>
              <a:gd name="connsiteX7" fmla="*/ 324853 w 905882"/>
              <a:gd name="connsiteY7" fmla="*/ 2028825 h 5210175"/>
              <a:gd name="connsiteX8" fmla="*/ 382003 w 905882"/>
              <a:gd name="connsiteY8" fmla="*/ 1857375 h 5210175"/>
              <a:gd name="connsiteX9" fmla="*/ 353428 w 905882"/>
              <a:gd name="connsiteY9" fmla="*/ 1619250 h 5210175"/>
              <a:gd name="connsiteX10" fmla="*/ 420103 w 905882"/>
              <a:gd name="connsiteY10" fmla="*/ 1400175 h 5210175"/>
              <a:gd name="connsiteX11" fmla="*/ 124828 w 905882"/>
              <a:gd name="connsiteY11" fmla="*/ 1114425 h 5210175"/>
              <a:gd name="connsiteX12" fmla="*/ 572503 w 905882"/>
              <a:gd name="connsiteY12" fmla="*/ 485775 h 5210175"/>
              <a:gd name="connsiteX13" fmla="*/ 410578 w 905882"/>
              <a:gd name="connsiteY13" fmla="*/ 0 h 5210175"/>
              <a:gd name="connsiteX0" fmla="*/ 467728 w 905882"/>
              <a:gd name="connsiteY0" fmla="*/ 5210175 h 5210175"/>
              <a:gd name="connsiteX1" fmla="*/ 67678 w 905882"/>
              <a:gd name="connsiteY1" fmla="*/ 4781550 h 5210175"/>
              <a:gd name="connsiteX2" fmla="*/ 29578 w 905882"/>
              <a:gd name="connsiteY2" fmla="*/ 3295650 h 5210175"/>
              <a:gd name="connsiteX3" fmla="*/ 372478 w 905882"/>
              <a:gd name="connsiteY3" fmla="*/ 2914650 h 5210175"/>
              <a:gd name="connsiteX4" fmla="*/ 401053 w 905882"/>
              <a:gd name="connsiteY4" fmla="*/ 2714625 h 5210175"/>
              <a:gd name="connsiteX5" fmla="*/ 905878 w 905882"/>
              <a:gd name="connsiteY5" fmla="*/ 2438400 h 5210175"/>
              <a:gd name="connsiteX6" fmla="*/ 410578 w 905882"/>
              <a:gd name="connsiteY6" fmla="*/ 2095500 h 5210175"/>
              <a:gd name="connsiteX7" fmla="*/ 324853 w 905882"/>
              <a:gd name="connsiteY7" fmla="*/ 2028825 h 5210175"/>
              <a:gd name="connsiteX8" fmla="*/ 382003 w 905882"/>
              <a:gd name="connsiteY8" fmla="*/ 1857375 h 5210175"/>
              <a:gd name="connsiteX9" fmla="*/ 353428 w 905882"/>
              <a:gd name="connsiteY9" fmla="*/ 1619250 h 5210175"/>
              <a:gd name="connsiteX10" fmla="*/ 420103 w 905882"/>
              <a:gd name="connsiteY10" fmla="*/ 1400175 h 5210175"/>
              <a:gd name="connsiteX11" fmla="*/ 124828 w 905882"/>
              <a:gd name="connsiteY11" fmla="*/ 1114425 h 5210175"/>
              <a:gd name="connsiteX12" fmla="*/ 572503 w 905882"/>
              <a:gd name="connsiteY12" fmla="*/ 485775 h 5210175"/>
              <a:gd name="connsiteX13" fmla="*/ 410578 w 905882"/>
              <a:gd name="connsiteY13" fmla="*/ 0 h 5210175"/>
              <a:gd name="connsiteX0" fmla="*/ 467728 w 905882"/>
              <a:gd name="connsiteY0" fmla="*/ 5210175 h 5210175"/>
              <a:gd name="connsiteX1" fmla="*/ 67678 w 905882"/>
              <a:gd name="connsiteY1" fmla="*/ 4781550 h 5210175"/>
              <a:gd name="connsiteX2" fmla="*/ 29578 w 905882"/>
              <a:gd name="connsiteY2" fmla="*/ 3295650 h 5210175"/>
              <a:gd name="connsiteX3" fmla="*/ 372478 w 905882"/>
              <a:gd name="connsiteY3" fmla="*/ 2914650 h 5210175"/>
              <a:gd name="connsiteX4" fmla="*/ 401053 w 905882"/>
              <a:gd name="connsiteY4" fmla="*/ 2714625 h 5210175"/>
              <a:gd name="connsiteX5" fmla="*/ 905878 w 905882"/>
              <a:gd name="connsiteY5" fmla="*/ 2438400 h 5210175"/>
              <a:gd name="connsiteX6" fmla="*/ 410578 w 905882"/>
              <a:gd name="connsiteY6" fmla="*/ 2095500 h 5210175"/>
              <a:gd name="connsiteX7" fmla="*/ 324853 w 905882"/>
              <a:gd name="connsiteY7" fmla="*/ 2028825 h 5210175"/>
              <a:gd name="connsiteX8" fmla="*/ 382003 w 905882"/>
              <a:gd name="connsiteY8" fmla="*/ 1857375 h 5210175"/>
              <a:gd name="connsiteX9" fmla="*/ 353428 w 905882"/>
              <a:gd name="connsiteY9" fmla="*/ 1619250 h 5210175"/>
              <a:gd name="connsiteX10" fmla="*/ 420103 w 905882"/>
              <a:gd name="connsiteY10" fmla="*/ 1400175 h 5210175"/>
              <a:gd name="connsiteX11" fmla="*/ 124828 w 905882"/>
              <a:gd name="connsiteY11" fmla="*/ 1114425 h 5210175"/>
              <a:gd name="connsiteX12" fmla="*/ 610603 w 905882"/>
              <a:gd name="connsiteY12" fmla="*/ 476250 h 5210175"/>
              <a:gd name="connsiteX13" fmla="*/ 410578 w 905882"/>
              <a:gd name="connsiteY13" fmla="*/ 0 h 5210175"/>
              <a:gd name="connsiteX0" fmla="*/ 467728 w 905882"/>
              <a:gd name="connsiteY0" fmla="*/ 5210175 h 5210175"/>
              <a:gd name="connsiteX1" fmla="*/ 67678 w 905882"/>
              <a:gd name="connsiteY1" fmla="*/ 4781550 h 5210175"/>
              <a:gd name="connsiteX2" fmla="*/ 29578 w 905882"/>
              <a:gd name="connsiteY2" fmla="*/ 3295650 h 5210175"/>
              <a:gd name="connsiteX3" fmla="*/ 372478 w 905882"/>
              <a:gd name="connsiteY3" fmla="*/ 2914650 h 5210175"/>
              <a:gd name="connsiteX4" fmla="*/ 401053 w 905882"/>
              <a:gd name="connsiteY4" fmla="*/ 2714625 h 5210175"/>
              <a:gd name="connsiteX5" fmla="*/ 905878 w 905882"/>
              <a:gd name="connsiteY5" fmla="*/ 2438400 h 5210175"/>
              <a:gd name="connsiteX6" fmla="*/ 410578 w 905882"/>
              <a:gd name="connsiteY6" fmla="*/ 2095500 h 5210175"/>
              <a:gd name="connsiteX7" fmla="*/ 324853 w 905882"/>
              <a:gd name="connsiteY7" fmla="*/ 2028825 h 5210175"/>
              <a:gd name="connsiteX8" fmla="*/ 382003 w 905882"/>
              <a:gd name="connsiteY8" fmla="*/ 1857375 h 5210175"/>
              <a:gd name="connsiteX9" fmla="*/ 353428 w 905882"/>
              <a:gd name="connsiteY9" fmla="*/ 1619250 h 5210175"/>
              <a:gd name="connsiteX10" fmla="*/ 420103 w 905882"/>
              <a:gd name="connsiteY10" fmla="*/ 1400175 h 5210175"/>
              <a:gd name="connsiteX11" fmla="*/ 124828 w 905882"/>
              <a:gd name="connsiteY11" fmla="*/ 1114425 h 5210175"/>
              <a:gd name="connsiteX12" fmla="*/ 610603 w 905882"/>
              <a:gd name="connsiteY12" fmla="*/ 476250 h 5210175"/>
              <a:gd name="connsiteX13" fmla="*/ 410578 w 905882"/>
              <a:gd name="connsiteY13" fmla="*/ 0 h 5210175"/>
              <a:gd name="connsiteX0" fmla="*/ 467728 w 905882"/>
              <a:gd name="connsiteY0" fmla="*/ 4733925 h 4733925"/>
              <a:gd name="connsiteX1" fmla="*/ 67678 w 905882"/>
              <a:gd name="connsiteY1" fmla="*/ 4305300 h 4733925"/>
              <a:gd name="connsiteX2" fmla="*/ 29578 w 905882"/>
              <a:gd name="connsiteY2" fmla="*/ 2819400 h 4733925"/>
              <a:gd name="connsiteX3" fmla="*/ 372478 w 905882"/>
              <a:gd name="connsiteY3" fmla="*/ 2438400 h 4733925"/>
              <a:gd name="connsiteX4" fmla="*/ 401053 w 905882"/>
              <a:gd name="connsiteY4" fmla="*/ 2238375 h 4733925"/>
              <a:gd name="connsiteX5" fmla="*/ 905878 w 905882"/>
              <a:gd name="connsiteY5" fmla="*/ 1962150 h 4733925"/>
              <a:gd name="connsiteX6" fmla="*/ 410578 w 905882"/>
              <a:gd name="connsiteY6" fmla="*/ 1619250 h 4733925"/>
              <a:gd name="connsiteX7" fmla="*/ 324853 w 905882"/>
              <a:gd name="connsiteY7" fmla="*/ 1552575 h 4733925"/>
              <a:gd name="connsiteX8" fmla="*/ 382003 w 905882"/>
              <a:gd name="connsiteY8" fmla="*/ 1381125 h 4733925"/>
              <a:gd name="connsiteX9" fmla="*/ 353428 w 905882"/>
              <a:gd name="connsiteY9" fmla="*/ 1143000 h 4733925"/>
              <a:gd name="connsiteX10" fmla="*/ 420103 w 905882"/>
              <a:gd name="connsiteY10" fmla="*/ 923925 h 4733925"/>
              <a:gd name="connsiteX11" fmla="*/ 124828 w 905882"/>
              <a:gd name="connsiteY11" fmla="*/ 638175 h 4733925"/>
              <a:gd name="connsiteX12" fmla="*/ 610603 w 905882"/>
              <a:gd name="connsiteY12" fmla="*/ 0 h 4733925"/>
              <a:gd name="connsiteX0" fmla="*/ 467728 w 905882"/>
              <a:gd name="connsiteY0" fmla="*/ 4756785 h 4756785"/>
              <a:gd name="connsiteX1" fmla="*/ 67678 w 905882"/>
              <a:gd name="connsiteY1" fmla="*/ 4328160 h 4756785"/>
              <a:gd name="connsiteX2" fmla="*/ 29578 w 905882"/>
              <a:gd name="connsiteY2" fmla="*/ 2842260 h 4756785"/>
              <a:gd name="connsiteX3" fmla="*/ 372478 w 905882"/>
              <a:gd name="connsiteY3" fmla="*/ 2461260 h 4756785"/>
              <a:gd name="connsiteX4" fmla="*/ 401053 w 905882"/>
              <a:gd name="connsiteY4" fmla="*/ 2261235 h 4756785"/>
              <a:gd name="connsiteX5" fmla="*/ 905878 w 905882"/>
              <a:gd name="connsiteY5" fmla="*/ 1985010 h 4756785"/>
              <a:gd name="connsiteX6" fmla="*/ 410578 w 905882"/>
              <a:gd name="connsiteY6" fmla="*/ 1642110 h 4756785"/>
              <a:gd name="connsiteX7" fmla="*/ 324853 w 905882"/>
              <a:gd name="connsiteY7" fmla="*/ 1575435 h 4756785"/>
              <a:gd name="connsiteX8" fmla="*/ 382003 w 905882"/>
              <a:gd name="connsiteY8" fmla="*/ 1403985 h 4756785"/>
              <a:gd name="connsiteX9" fmla="*/ 353428 w 905882"/>
              <a:gd name="connsiteY9" fmla="*/ 1165860 h 4756785"/>
              <a:gd name="connsiteX10" fmla="*/ 420103 w 905882"/>
              <a:gd name="connsiteY10" fmla="*/ 946785 h 4756785"/>
              <a:gd name="connsiteX11" fmla="*/ 124828 w 905882"/>
              <a:gd name="connsiteY11" fmla="*/ 661035 h 4756785"/>
              <a:gd name="connsiteX12" fmla="*/ 496303 w 905882"/>
              <a:gd name="connsiteY12" fmla="*/ 0 h 4756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05882" h="4756785">
                <a:moveTo>
                  <a:pt x="467728" y="4756785"/>
                </a:moveTo>
                <a:cubicBezTo>
                  <a:pt x="351840" y="4641691"/>
                  <a:pt x="140703" y="4647247"/>
                  <a:pt x="67678" y="4328160"/>
                </a:cubicBezTo>
                <a:cubicBezTo>
                  <a:pt x="-5347" y="4009073"/>
                  <a:pt x="-21222" y="3153410"/>
                  <a:pt x="29578" y="2842260"/>
                </a:cubicBezTo>
                <a:cubicBezTo>
                  <a:pt x="80378" y="2531110"/>
                  <a:pt x="310566" y="2558097"/>
                  <a:pt x="372478" y="2461260"/>
                </a:cubicBezTo>
                <a:cubicBezTo>
                  <a:pt x="434390" y="2364423"/>
                  <a:pt x="312153" y="2340610"/>
                  <a:pt x="401053" y="2261235"/>
                </a:cubicBezTo>
                <a:cubicBezTo>
                  <a:pt x="489953" y="2181860"/>
                  <a:pt x="904291" y="2088197"/>
                  <a:pt x="905878" y="1985010"/>
                </a:cubicBezTo>
                <a:cubicBezTo>
                  <a:pt x="907465" y="1881823"/>
                  <a:pt x="507416" y="1710373"/>
                  <a:pt x="410578" y="1642110"/>
                </a:cubicBezTo>
                <a:cubicBezTo>
                  <a:pt x="313740" y="1573847"/>
                  <a:pt x="329616" y="1615123"/>
                  <a:pt x="324853" y="1575435"/>
                </a:cubicBezTo>
                <a:cubicBezTo>
                  <a:pt x="320091" y="1535748"/>
                  <a:pt x="377241" y="1472247"/>
                  <a:pt x="382003" y="1403985"/>
                </a:cubicBezTo>
                <a:cubicBezTo>
                  <a:pt x="386765" y="1335723"/>
                  <a:pt x="347078" y="1242060"/>
                  <a:pt x="353428" y="1165860"/>
                </a:cubicBezTo>
                <a:cubicBezTo>
                  <a:pt x="359778" y="1089660"/>
                  <a:pt x="458203" y="1030922"/>
                  <a:pt x="420103" y="946785"/>
                </a:cubicBezTo>
                <a:cubicBezTo>
                  <a:pt x="382003" y="862647"/>
                  <a:pt x="112128" y="818833"/>
                  <a:pt x="124828" y="661035"/>
                </a:cubicBezTo>
                <a:cubicBezTo>
                  <a:pt x="137528" y="503238"/>
                  <a:pt x="329615" y="176212"/>
                  <a:pt x="496303" y="0"/>
                </a:cubicBezTo>
              </a:path>
            </a:pathLst>
          </a:custGeom>
          <a:noFill/>
          <a:ln w="1905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 dirty="0"/>
          </a:p>
        </p:txBody>
      </p:sp>
      <p:pic>
        <p:nvPicPr>
          <p:cNvPr id="5" name="Image 7" descr="Une image contenant intérieur, photo, regardant, assis&#10;&#10;Description générée automatiquement">
            <a:extLst>
              <a:ext uri="{FF2B5EF4-FFF2-40B4-BE49-F238E27FC236}">
                <a16:creationId xmlns:a16="http://schemas.microsoft.com/office/drawing/2014/main" id="{E52A6ED6-3958-33BA-0E92-59CD5083540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25"/>
          <a:stretch/>
        </p:blipFill>
        <p:spPr>
          <a:xfrm>
            <a:off x="8720299" y="1041573"/>
            <a:ext cx="938392" cy="55906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Forme libre : forme 29">
            <a:extLst>
              <a:ext uri="{FF2B5EF4-FFF2-40B4-BE49-F238E27FC236}">
                <a16:creationId xmlns:a16="http://schemas.microsoft.com/office/drawing/2014/main" id="{CD233DC4-A7A6-AB8D-69DE-2EF1F00D7B42}"/>
              </a:ext>
            </a:extLst>
          </p:cNvPr>
          <p:cNvSpPr/>
          <p:nvPr/>
        </p:nvSpPr>
        <p:spPr>
          <a:xfrm>
            <a:off x="8927355" y="1039724"/>
            <a:ext cx="721040" cy="5557629"/>
          </a:xfrm>
          <a:custGeom>
            <a:avLst/>
            <a:gdLst>
              <a:gd name="connsiteX0" fmla="*/ 73397 w 759714"/>
              <a:gd name="connsiteY0" fmla="*/ 5267325 h 5267325"/>
              <a:gd name="connsiteX1" fmla="*/ 63872 w 759714"/>
              <a:gd name="connsiteY1" fmla="*/ 3267075 h 5267325"/>
              <a:gd name="connsiteX2" fmla="*/ 759197 w 759714"/>
              <a:gd name="connsiteY2" fmla="*/ 2686050 h 5267325"/>
              <a:gd name="connsiteX3" fmla="*/ 178172 w 759714"/>
              <a:gd name="connsiteY3" fmla="*/ 1952625 h 5267325"/>
              <a:gd name="connsiteX4" fmla="*/ 235322 w 759714"/>
              <a:gd name="connsiteY4" fmla="*/ 1619250 h 5267325"/>
              <a:gd name="connsiteX5" fmla="*/ 178172 w 759714"/>
              <a:gd name="connsiteY5" fmla="*/ 1352550 h 5267325"/>
              <a:gd name="connsiteX6" fmla="*/ 502022 w 759714"/>
              <a:gd name="connsiteY6" fmla="*/ 1104900 h 5267325"/>
              <a:gd name="connsiteX7" fmla="*/ 159122 w 759714"/>
              <a:gd name="connsiteY7" fmla="*/ 933450 h 5267325"/>
              <a:gd name="connsiteX8" fmla="*/ 159122 w 759714"/>
              <a:gd name="connsiteY8" fmla="*/ 0 h 5267325"/>
              <a:gd name="connsiteX0" fmla="*/ 73397 w 759714"/>
              <a:gd name="connsiteY0" fmla="*/ 5267325 h 5267325"/>
              <a:gd name="connsiteX1" fmla="*/ 63872 w 759714"/>
              <a:gd name="connsiteY1" fmla="*/ 3267075 h 5267325"/>
              <a:gd name="connsiteX2" fmla="*/ 759197 w 759714"/>
              <a:gd name="connsiteY2" fmla="*/ 2686050 h 5267325"/>
              <a:gd name="connsiteX3" fmla="*/ 178172 w 759714"/>
              <a:gd name="connsiteY3" fmla="*/ 1952625 h 5267325"/>
              <a:gd name="connsiteX4" fmla="*/ 235322 w 759714"/>
              <a:gd name="connsiteY4" fmla="*/ 1619250 h 5267325"/>
              <a:gd name="connsiteX5" fmla="*/ 178172 w 759714"/>
              <a:gd name="connsiteY5" fmla="*/ 1352550 h 5267325"/>
              <a:gd name="connsiteX6" fmla="*/ 502022 w 759714"/>
              <a:gd name="connsiteY6" fmla="*/ 1104900 h 5267325"/>
              <a:gd name="connsiteX7" fmla="*/ 186417 w 759714"/>
              <a:gd name="connsiteY7" fmla="*/ 865211 h 5267325"/>
              <a:gd name="connsiteX8" fmla="*/ 159122 w 759714"/>
              <a:gd name="connsiteY8" fmla="*/ 0 h 5267325"/>
              <a:gd name="connsiteX0" fmla="*/ 73397 w 759714"/>
              <a:gd name="connsiteY0" fmla="*/ 5267325 h 5267325"/>
              <a:gd name="connsiteX1" fmla="*/ 63872 w 759714"/>
              <a:gd name="connsiteY1" fmla="*/ 3267075 h 5267325"/>
              <a:gd name="connsiteX2" fmla="*/ 759197 w 759714"/>
              <a:gd name="connsiteY2" fmla="*/ 2686050 h 5267325"/>
              <a:gd name="connsiteX3" fmla="*/ 178172 w 759714"/>
              <a:gd name="connsiteY3" fmla="*/ 1952625 h 5267325"/>
              <a:gd name="connsiteX4" fmla="*/ 235322 w 759714"/>
              <a:gd name="connsiteY4" fmla="*/ 1619250 h 5267325"/>
              <a:gd name="connsiteX5" fmla="*/ 178172 w 759714"/>
              <a:gd name="connsiteY5" fmla="*/ 1352550 h 5267325"/>
              <a:gd name="connsiteX6" fmla="*/ 529318 w 759714"/>
              <a:gd name="connsiteY6" fmla="*/ 954775 h 5267325"/>
              <a:gd name="connsiteX7" fmla="*/ 186417 w 759714"/>
              <a:gd name="connsiteY7" fmla="*/ 865211 h 5267325"/>
              <a:gd name="connsiteX8" fmla="*/ 159122 w 759714"/>
              <a:gd name="connsiteY8" fmla="*/ 0 h 5267325"/>
              <a:gd name="connsiteX0" fmla="*/ 73397 w 759714"/>
              <a:gd name="connsiteY0" fmla="*/ 5267325 h 5267325"/>
              <a:gd name="connsiteX1" fmla="*/ 63872 w 759714"/>
              <a:gd name="connsiteY1" fmla="*/ 3267075 h 5267325"/>
              <a:gd name="connsiteX2" fmla="*/ 759197 w 759714"/>
              <a:gd name="connsiteY2" fmla="*/ 2686050 h 5267325"/>
              <a:gd name="connsiteX3" fmla="*/ 178172 w 759714"/>
              <a:gd name="connsiteY3" fmla="*/ 1952625 h 5267325"/>
              <a:gd name="connsiteX4" fmla="*/ 235322 w 759714"/>
              <a:gd name="connsiteY4" fmla="*/ 1619250 h 5267325"/>
              <a:gd name="connsiteX5" fmla="*/ 178172 w 759714"/>
              <a:gd name="connsiteY5" fmla="*/ 1352550 h 5267325"/>
              <a:gd name="connsiteX6" fmla="*/ 529318 w 759714"/>
              <a:gd name="connsiteY6" fmla="*/ 954775 h 5267325"/>
              <a:gd name="connsiteX7" fmla="*/ 227360 w 759714"/>
              <a:gd name="connsiteY7" fmla="*/ 783325 h 5267325"/>
              <a:gd name="connsiteX8" fmla="*/ 159122 w 759714"/>
              <a:gd name="connsiteY8" fmla="*/ 0 h 5267325"/>
              <a:gd name="connsiteX0" fmla="*/ 73397 w 759714"/>
              <a:gd name="connsiteY0" fmla="*/ 5112544 h 5112544"/>
              <a:gd name="connsiteX1" fmla="*/ 63872 w 759714"/>
              <a:gd name="connsiteY1" fmla="*/ 3112294 h 5112544"/>
              <a:gd name="connsiteX2" fmla="*/ 759197 w 759714"/>
              <a:gd name="connsiteY2" fmla="*/ 2531269 h 5112544"/>
              <a:gd name="connsiteX3" fmla="*/ 178172 w 759714"/>
              <a:gd name="connsiteY3" fmla="*/ 1797844 h 5112544"/>
              <a:gd name="connsiteX4" fmla="*/ 235322 w 759714"/>
              <a:gd name="connsiteY4" fmla="*/ 1464469 h 5112544"/>
              <a:gd name="connsiteX5" fmla="*/ 178172 w 759714"/>
              <a:gd name="connsiteY5" fmla="*/ 1197769 h 5112544"/>
              <a:gd name="connsiteX6" fmla="*/ 529318 w 759714"/>
              <a:gd name="connsiteY6" fmla="*/ 799994 h 5112544"/>
              <a:gd name="connsiteX7" fmla="*/ 227360 w 759714"/>
              <a:gd name="connsiteY7" fmla="*/ 628544 h 5112544"/>
              <a:gd name="connsiteX8" fmla="*/ 166265 w 759714"/>
              <a:gd name="connsiteY8" fmla="*/ 0 h 5112544"/>
              <a:gd name="connsiteX0" fmla="*/ 73397 w 759714"/>
              <a:gd name="connsiteY0" fmla="*/ 5112544 h 5112544"/>
              <a:gd name="connsiteX1" fmla="*/ 63872 w 759714"/>
              <a:gd name="connsiteY1" fmla="*/ 3112294 h 5112544"/>
              <a:gd name="connsiteX2" fmla="*/ 759197 w 759714"/>
              <a:gd name="connsiteY2" fmla="*/ 2531269 h 5112544"/>
              <a:gd name="connsiteX3" fmla="*/ 178172 w 759714"/>
              <a:gd name="connsiteY3" fmla="*/ 1797844 h 5112544"/>
              <a:gd name="connsiteX4" fmla="*/ 235322 w 759714"/>
              <a:gd name="connsiteY4" fmla="*/ 1464469 h 5112544"/>
              <a:gd name="connsiteX5" fmla="*/ 178172 w 759714"/>
              <a:gd name="connsiteY5" fmla="*/ 1197769 h 5112544"/>
              <a:gd name="connsiteX6" fmla="*/ 529318 w 759714"/>
              <a:gd name="connsiteY6" fmla="*/ 799994 h 5112544"/>
              <a:gd name="connsiteX7" fmla="*/ 210691 w 759714"/>
              <a:gd name="connsiteY7" fmla="*/ 597588 h 5112544"/>
              <a:gd name="connsiteX8" fmla="*/ 166265 w 759714"/>
              <a:gd name="connsiteY8" fmla="*/ 0 h 5112544"/>
              <a:gd name="connsiteX0" fmla="*/ 73397 w 759714"/>
              <a:gd name="connsiteY0" fmla="*/ 5112544 h 5112544"/>
              <a:gd name="connsiteX1" fmla="*/ 63872 w 759714"/>
              <a:gd name="connsiteY1" fmla="*/ 3112294 h 5112544"/>
              <a:gd name="connsiteX2" fmla="*/ 759197 w 759714"/>
              <a:gd name="connsiteY2" fmla="*/ 2531269 h 5112544"/>
              <a:gd name="connsiteX3" fmla="*/ 178172 w 759714"/>
              <a:gd name="connsiteY3" fmla="*/ 1797844 h 5112544"/>
              <a:gd name="connsiteX4" fmla="*/ 235322 w 759714"/>
              <a:gd name="connsiteY4" fmla="*/ 1464469 h 5112544"/>
              <a:gd name="connsiteX5" fmla="*/ 178172 w 759714"/>
              <a:gd name="connsiteY5" fmla="*/ 1197769 h 5112544"/>
              <a:gd name="connsiteX6" fmla="*/ 529318 w 759714"/>
              <a:gd name="connsiteY6" fmla="*/ 799994 h 5112544"/>
              <a:gd name="connsiteX7" fmla="*/ 210691 w 759714"/>
              <a:gd name="connsiteY7" fmla="*/ 597588 h 5112544"/>
              <a:gd name="connsiteX8" fmla="*/ 166265 w 759714"/>
              <a:gd name="connsiteY8" fmla="*/ 0 h 5112544"/>
              <a:gd name="connsiteX0" fmla="*/ 73397 w 759714"/>
              <a:gd name="connsiteY0" fmla="*/ 5112544 h 5112544"/>
              <a:gd name="connsiteX1" fmla="*/ 63872 w 759714"/>
              <a:gd name="connsiteY1" fmla="*/ 3112294 h 5112544"/>
              <a:gd name="connsiteX2" fmla="*/ 759197 w 759714"/>
              <a:gd name="connsiteY2" fmla="*/ 2531269 h 5112544"/>
              <a:gd name="connsiteX3" fmla="*/ 178172 w 759714"/>
              <a:gd name="connsiteY3" fmla="*/ 1797844 h 5112544"/>
              <a:gd name="connsiteX4" fmla="*/ 235322 w 759714"/>
              <a:gd name="connsiteY4" fmla="*/ 1464469 h 5112544"/>
              <a:gd name="connsiteX5" fmla="*/ 178172 w 759714"/>
              <a:gd name="connsiteY5" fmla="*/ 1197769 h 5112544"/>
              <a:gd name="connsiteX6" fmla="*/ 529318 w 759714"/>
              <a:gd name="connsiteY6" fmla="*/ 799994 h 5112544"/>
              <a:gd name="connsiteX7" fmla="*/ 210691 w 759714"/>
              <a:gd name="connsiteY7" fmla="*/ 597588 h 5112544"/>
              <a:gd name="connsiteX8" fmla="*/ 166265 w 759714"/>
              <a:gd name="connsiteY8" fmla="*/ 0 h 5112544"/>
              <a:gd name="connsiteX0" fmla="*/ 73397 w 759714"/>
              <a:gd name="connsiteY0" fmla="*/ 5112544 h 5112544"/>
              <a:gd name="connsiteX1" fmla="*/ 63872 w 759714"/>
              <a:gd name="connsiteY1" fmla="*/ 3112294 h 5112544"/>
              <a:gd name="connsiteX2" fmla="*/ 759197 w 759714"/>
              <a:gd name="connsiteY2" fmla="*/ 2531269 h 5112544"/>
              <a:gd name="connsiteX3" fmla="*/ 178172 w 759714"/>
              <a:gd name="connsiteY3" fmla="*/ 1797844 h 5112544"/>
              <a:gd name="connsiteX4" fmla="*/ 235322 w 759714"/>
              <a:gd name="connsiteY4" fmla="*/ 1464469 h 5112544"/>
              <a:gd name="connsiteX5" fmla="*/ 178172 w 759714"/>
              <a:gd name="connsiteY5" fmla="*/ 1197769 h 5112544"/>
              <a:gd name="connsiteX6" fmla="*/ 529318 w 759714"/>
              <a:gd name="connsiteY6" fmla="*/ 799994 h 5112544"/>
              <a:gd name="connsiteX7" fmla="*/ 196404 w 759714"/>
              <a:gd name="connsiteY7" fmla="*/ 595207 h 5112544"/>
              <a:gd name="connsiteX8" fmla="*/ 166265 w 759714"/>
              <a:gd name="connsiteY8" fmla="*/ 0 h 5112544"/>
              <a:gd name="connsiteX0" fmla="*/ 73397 w 759714"/>
              <a:gd name="connsiteY0" fmla="*/ 5112544 h 5112544"/>
              <a:gd name="connsiteX1" fmla="*/ 63872 w 759714"/>
              <a:gd name="connsiteY1" fmla="*/ 3112294 h 5112544"/>
              <a:gd name="connsiteX2" fmla="*/ 759197 w 759714"/>
              <a:gd name="connsiteY2" fmla="*/ 2531269 h 5112544"/>
              <a:gd name="connsiteX3" fmla="*/ 178172 w 759714"/>
              <a:gd name="connsiteY3" fmla="*/ 1797844 h 5112544"/>
              <a:gd name="connsiteX4" fmla="*/ 235322 w 759714"/>
              <a:gd name="connsiteY4" fmla="*/ 1464469 h 5112544"/>
              <a:gd name="connsiteX5" fmla="*/ 178172 w 759714"/>
              <a:gd name="connsiteY5" fmla="*/ 1197769 h 5112544"/>
              <a:gd name="connsiteX6" fmla="*/ 529318 w 759714"/>
              <a:gd name="connsiteY6" fmla="*/ 799994 h 5112544"/>
              <a:gd name="connsiteX7" fmla="*/ 196404 w 759714"/>
              <a:gd name="connsiteY7" fmla="*/ 595207 h 5112544"/>
              <a:gd name="connsiteX8" fmla="*/ 166265 w 759714"/>
              <a:gd name="connsiteY8" fmla="*/ 0 h 5112544"/>
              <a:gd name="connsiteX0" fmla="*/ 73397 w 759714"/>
              <a:gd name="connsiteY0" fmla="*/ 4517337 h 4517337"/>
              <a:gd name="connsiteX1" fmla="*/ 63872 w 759714"/>
              <a:gd name="connsiteY1" fmla="*/ 2517087 h 4517337"/>
              <a:gd name="connsiteX2" fmla="*/ 759197 w 759714"/>
              <a:gd name="connsiteY2" fmla="*/ 1936062 h 4517337"/>
              <a:gd name="connsiteX3" fmla="*/ 178172 w 759714"/>
              <a:gd name="connsiteY3" fmla="*/ 1202637 h 4517337"/>
              <a:gd name="connsiteX4" fmla="*/ 235322 w 759714"/>
              <a:gd name="connsiteY4" fmla="*/ 869262 h 4517337"/>
              <a:gd name="connsiteX5" fmla="*/ 178172 w 759714"/>
              <a:gd name="connsiteY5" fmla="*/ 602562 h 4517337"/>
              <a:gd name="connsiteX6" fmla="*/ 529318 w 759714"/>
              <a:gd name="connsiteY6" fmla="*/ 204787 h 4517337"/>
              <a:gd name="connsiteX7" fmla="*/ 196404 w 759714"/>
              <a:gd name="connsiteY7" fmla="*/ 0 h 4517337"/>
              <a:gd name="connsiteX0" fmla="*/ 73397 w 759714"/>
              <a:gd name="connsiteY0" fmla="*/ 4524480 h 4524480"/>
              <a:gd name="connsiteX1" fmla="*/ 63872 w 759714"/>
              <a:gd name="connsiteY1" fmla="*/ 2524230 h 4524480"/>
              <a:gd name="connsiteX2" fmla="*/ 759197 w 759714"/>
              <a:gd name="connsiteY2" fmla="*/ 1943205 h 4524480"/>
              <a:gd name="connsiteX3" fmla="*/ 178172 w 759714"/>
              <a:gd name="connsiteY3" fmla="*/ 1209780 h 4524480"/>
              <a:gd name="connsiteX4" fmla="*/ 235322 w 759714"/>
              <a:gd name="connsiteY4" fmla="*/ 876405 h 4524480"/>
              <a:gd name="connsiteX5" fmla="*/ 178172 w 759714"/>
              <a:gd name="connsiteY5" fmla="*/ 609705 h 4524480"/>
              <a:gd name="connsiteX6" fmla="*/ 529318 w 759714"/>
              <a:gd name="connsiteY6" fmla="*/ 211930 h 4524480"/>
              <a:gd name="connsiteX7" fmla="*/ 191641 w 759714"/>
              <a:gd name="connsiteY7" fmla="*/ 0 h 4524480"/>
              <a:gd name="connsiteX0" fmla="*/ 73397 w 759714"/>
              <a:gd name="connsiteY0" fmla="*/ 4539808 h 4539808"/>
              <a:gd name="connsiteX1" fmla="*/ 63872 w 759714"/>
              <a:gd name="connsiteY1" fmla="*/ 2539558 h 4539808"/>
              <a:gd name="connsiteX2" fmla="*/ 759197 w 759714"/>
              <a:gd name="connsiteY2" fmla="*/ 1958533 h 4539808"/>
              <a:gd name="connsiteX3" fmla="*/ 178172 w 759714"/>
              <a:gd name="connsiteY3" fmla="*/ 1225108 h 4539808"/>
              <a:gd name="connsiteX4" fmla="*/ 235322 w 759714"/>
              <a:gd name="connsiteY4" fmla="*/ 891733 h 4539808"/>
              <a:gd name="connsiteX5" fmla="*/ 178172 w 759714"/>
              <a:gd name="connsiteY5" fmla="*/ 625033 h 4539808"/>
              <a:gd name="connsiteX6" fmla="*/ 529318 w 759714"/>
              <a:gd name="connsiteY6" fmla="*/ 227258 h 4539808"/>
              <a:gd name="connsiteX7" fmla="*/ 191641 w 759714"/>
              <a:gd name="connsiteY7" fmla="*/ 15328 h 4539808"/>
              <a:gd name="connsiteX8" fmla="*/ 195440 w 759714"/>
              <a:gd name="connsiteY8" fmla="*/ 16635 h 4539808"/>
              <a:gd name="connsiteX0" fmla="*/ 73397 w 759714"/>
              <a:gd name="connsiteY0" fmla="*/ 4813686 h 4813686"/>
              <a:gd name="connsiteX1" fmla="*/ 63872 w 759714"/>
              <a:gd name="connsiteY1" fmla="*/ 2813436 h 4813686"/>
              <a:gd name="connsiteX2" fmla="*/ 759197 w 759714"/>
              <a:gd name="connsiteY2" fmla="*/ 2232411 h 4813686"/>
              <a:gd name="connsiteX3" fmla="*/ 178172 w 759714"/>
              <a:gd name="connsiteY3" fmla="*/ 1498986 h 4813686"/>
              <a:gd name="connsiteX4" fmla="*/ 235322 w 759714"/>
              <a:gd name="connsiteY4" fmla="*/ 1165611 h 4813686"/>
              <a:gd name="connsiteX5" fmla="*/ 178172 w 759714"/>
              <a:gd name="connsiteY5" fmla="*/ 898911 h 4813686"/>
              <a:gd name="connsiteX6" fmla="*/ 529318 w 759714"/>
              <a:gd name="connsiteY6" fmla="*/ 501136 h 4813686"/>
              <a:gd name="connsiteX7" fmla="*/ 191641 w 759714"/>
              <a:gd name="connsiteY7" fmla="*/ 289206 h 4813686"/>
              <a:gd name="connsiteX8" fmla="*/ 197822 w 759714"/>
              <a:gd name="connsiteY8" fmla="*/ 0 h 4813686"/>
              <a:gd name="connsiteX0" fmla="*/ 73397 w 759714"/>
              <a:gd name="connsiteY0" fmla="*/ 4813686 h 4813686"/>
              <a:gd name="connsiteX1" fmla="*/ 63872 w 759714"/>
              <a:gd name="connsiteY1" fmla="*/ 2813436 h 4813686"/>
              <a:gd name="connsiteX2" fmla="*/ 759197 w 759714"/>
              <a:gd name="connsiteY2" fmla="*/ 2232411 h 4813686"/>
              <a:gd name="connsiteX3" fmla="*/ 178172 w 759714"/>
              <a:gd name="connsiteY3" fmla="*/ 1498986 h 4813686"/>
              <a:gd name="connsiteX4" fmla="*/ 235322 w 759714"/>
              <a:gd name="connsiteY4" fmla="*/ 1165611 h 4813686"/>
              <a:gd name="connsiteX5" fmla="*/ 178172 w 759714"/>
              <a:gd name="connsiteY5" fmla="*/ 898911 h 4813686"/>
              <a:gd name="connsiteX6" fmla="*/ 529318 w 759714"/>
              <a:gd name="connsiteY6" fmla="*/ 501136 h 4813686"/>
              <a:gd name="connsiteX7" fmla="*/ 191641 w 759714"/>
              <a:gd name="connsiteY7" fmla="*/ 289206 h 4813686"/>
              <a:gd name="connsiteX8" fmla="*/ 197822 w 759714"/>
              <a:gd name="connsiteY8" fmla="*/ 0 h 481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59714" h="4813686">
                <a:moveTo>
                  <a:pt x="73397" y="4813686"/>
                </a:moveTo>
                <a:cubicBezTo>
                  <a:pt x="11484" y="4028667"/>
                  <a:pt x="-50428" y="3243649"/>
                  <a:pt x="63872" y="2813436"/>
                </a:cubicBezTo>
                <a:cubicBezTo>
                  <a:pt x="178172" y="2383223"/>
                  <a:pt x="740147" y="2451486"/>
                  <a:pt x="759197" y="2232411"/>
                </a:cubicBezTo>
                <a:cubicBezTo>
                  <a:pt x="778247" y="2013336"/>
                  <a:pt x="265484" y="1676786"/>
                  <a:pt x="178172" y="1498986"/>
                </a:cubicBezTo>
                <a:cubicBezTo>
                  <a:pt x="90860" y="1321186"/>
                  <a:pt x="235322" y="1265623"/>
                  <a:pt x="235322" y="1165611"/>
                </a:cubicBezTo>
                <a:cubicBezTo>
                  <a:pt x="235322" y="1065599"/>
                  <a:pt x="129173" y="1009657"/>
                  <a:pt x="178172" y="898911"/>
                </a:cubicBezTo>
                <a:cubicBezTo>
                  <a:pt x="227171" y="788165"/>
                  <a:pt x="527073" y="602753"/>
                  <a:pt x="529318" y="501136"/>
                </a:cubicBezTo>
                <a:cubicBezTo>
                  <a:pt x="531563" y="399519"/>
                  <a:pt x="205929" y="494788"/>
                  <a:pt x="191641" y="289206"/>
                </a:cubicBezTo>
                <a:cubicBezTo>
                  <a:pt x="178857" y="244577"/>
                  <a:pt x="197031" y="-272"/>
                  <a:pt x="197822" y="0"/>
                </a:cubicBezTo>
              </a:path>
            </a:pathLst>
          </a:custGeom>
          <a:noFill/>
          <a:ln w="1905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 dirty="0"/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76987F64-67BF-ED29-46B1-0C9FEA992F31}"/>
              </a:ext>
            </a:extLst>
          </p:cNvPr>
          <p:cNvSpPr txBox="1"/>
          <p:nvPr/>
        </p:nvSpPr>
        <p:spPr>
          <a:xfrm>
            <a:off x="609814" y="452669"/>
            <a:ext cx="65287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3200" b="1" dirty="0">
                <a:latin typeface="+mn-lt"/>
              </a:rPr>
              <a:t>Minimeret røntgendosis -  </a:t>
            </a:r>
            <a:r>
              <a:rPr lang="en-US" sz="3200" b="1" dirty="0">
                <a:solidFill>
                  <a:schemeClr val="tx1">
                    <a:lumMod val="75000"/>
                  </a:schemeClr>
                </a:solidFill>
                <a:latin typeface="+mn-lt"/>
              </a:rPr>
              <a:t>Flex Dose</a:t>
            </a:r>
            <a:r>
              <a:rPr lang="en-US" sz="3200" b="1" baseline="30000" dirty="0">
                <a:solidFill>
                  <a:schemeClr val="tx1">
                    <a:lumMod val="75000"/>
                  </a:schemeClr>
                </a:solidFill>
                <a:latin typeface="+mn-lt"/>
              </a:rPr>
              <a:t>™</a:t>
            </a:r>
          </a:p>
          <a:p>
            <a:endParaRPr lang="en-DK" sz="3200" dirty="0"/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33AD3EED-D726-0A24-EF67-DF0A6427E661}"/>
              </a:ext>
            </a:extLst>
          </p:cNvPr>
          <p:cNvSpPr txBox="1"/>
          <p:nvPr/>
        </p:nvSpPr>
        <p:spPr>
          <a:xfrm>
            <a:off x="623392" y="1412776"/>
            <a:ext cx="6432715" cy="3046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0990" indent="-380990">
              <a:buClr>
                <a:srgbClr val="16165D"/>
              </a:buClr>
              <a:buFont typeface="Wingdings" panose="05000000000000000000" pitchFamily="2" charset="2"/>
              <a:buChar char="Ø"/>
            </a:pPr>
            <a:r>
              <a:rPr lang="da-DK" sz="2133" dirty="0">
                <a:latin typeface="+mj-lt"/>
              </a:rPr>
              <a:t>Første generelle røntgensystem med mA-modulation</a:t>
            </a:r>
          </a:p>
          <a:p>
            <a:pPr marL="380990" indent="-380990">
              <a:buFont typeface="Wingdings" panose="05000000000000000000" pitchFamily="2" charset="2"/>
              <a:buChar char="Ø"/>
            </a:pPr>
            <a:endParaRPr lang="da-DK" sz="2133" dirty="0">
              <a:latin typeface="+mj-lt"/>
            </a:endParaRPr>
          </a:p>
          <a:p>
            <a:pPr marL="380990" indent="-380990">
              <a:buClr>
                <a:srgbClr val="16165D"/>
              </a:buClr>
              <a:buFont typeface="Wingdings" panose="05000000000000000000" pitchFamily="2" charset="2"/>
              <a:buChar char="Ø"/>
            </a:pPr>
            <a:r>
              <a:rPr lang="da-DK" sz="2133" dirty="0">
                <a:latin typeface="+mj-lt"/>
              </a:rPr>
              <a:t>Passende patienteksponering</a:t>
            </a:r>
          </a:p>
          <a:p>
            <a:pPr marL="380990" indent="-380990">
              <a:buFont typeface="Wingdings" panose="05000000000000000000" pitchFamily="2" charset="2"/>
              <a:buChar char="Ø"/>
            </a:pPr>
            <a:endParaRPr lang="da-DK" sz="2133" dirty="0">
              <a:latin typeface="+mj-lt"/>
            </a:endParaRPr>
          </a:p>
          <a:p>
            <a:pPr marL="380990" indent="-380990">
              <a:buClr>
                <a:srgbClr val="16165D"/>
              </a:buClr>
              <a:buFont typeface="Wingdings" panose="05000000000000000000" pitchFamily="2" charset="2"/>
              <a:buChar char="Ø"/>
            </a:pPr>
            <a:r>
              <a:rPr lang="da-DK" sz="2133" dirty="0">
                <a:latin typeface="+mj-lt"/>
              </a:rPr>
              <a:t>Fremragende billedkvalitet – hver gang</a:t>
            </a:r>
          </a:p>
          <a:p>
            <a:pPr marL="380990" indent="-380990">
              <a:buFont typeface="Wingdings" panose="05000000000000000000" pitchFamily="2" charset="2"/>
              <a:buChar char="Ø"/>
            </a:pPr>
            <a:endParaRPr lang="da-DK" sz="2133" dirty="0">
              <a:latin typeface="+mj-lt"/>
            </a:endParaRPr>
          </a:p>
          <a:p>
            <a:pPr marL="380990" indent="-380990">
              <a:buClr>
                <a:srgbClr val="16165D"/>
              </a:buClr>
              <a:buFont typeface="Wingdings" panose="05000000000000000000" pitchFamily="2" charset="2"/>
              <a:buChar char="Ø"/>
            </a:pPr>
            <a:r>
              <a:rPr lang="da-DK" sz="2133" dirty="0">
                <a:latin typeface="+mj-lt"/>
              </a:rPr>
              <a:t>Micro Dose – regelmæssig monitorering af progression af sygdomme - pædiatri</a:t>
            </a:r>
          </a:p>
          <a:p>
            <a:pPr marL="380990" indent="-380990">
              <a:buFont typeface="Wingdings" panose="05000000000000000000" pitchFamily="2" charset="2"/>
              <a:buChar char="Ø"/>
            </a:pPr>
            <a:endParaRPr lang="en-DK" sz="2133" dirty="0">
              <a:latin typeface="+mj-lt"/>
            </a:endParaRPr>
          </a:p>
        </p:txBody>
      </p:sp>
      <p:grpSp>
        <p:nvGrpSpPr>
          <p:cNvPr id="9" name="Group 7">
            <a:extLst>
              <a:ext uri="{FF2B5EF4-FFF2-40B4-BE49-F238E27FC236}">
                <a16:creationId xmlns:a16="http://schemas.microsoft.com/office/drawing/2014/main" id="{BB6130BA-5316-F9C3-9C71-68320231FA41}"/>
              </a:ext>
            </a:extLst>
          </p:cNvPr>
          <p:cNvGrpSpPr/>
          <p:nvPr/>
        </p:nvGrpSpPr>
        <p:grpSpPr>
          <a:xfrm>
            <a:off x="633554" y="4389107"/>
            <a:ext cx="5370713" cy="991349"/>
            <a:chOff x="-322972" y="4814605"/>
            <a:chExt cx="4757828" cy="743512"/>
          </a:xfrm>
        </p:grpSpPr>
        <p:sp>
          <p:nvSpPr>
            <p:cNvPr id="10" name="Freeform: Shape 30">
              <a:extLst>
                <a:ext uri="{FF2B5EF4-FFF2-40B4-BE49-F238E27FC236}">
                  <a16:creationId xmlns:a16="http://schemas.microsoft.com/office/drawing/2014/main" id="{1A545779-092B-13E5-339A-05AD364D6044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3" y="4814605"/>
              <a:ext cx="4434853" cy="743512"/>
            </a:xfrm>
            <a:custGeom>
              <a:avLst/>
              <a:gdLst>
                <a:gd name="connsiteX0" fmla="*/ 4434853 w 4434853"/>
                <a:gd name="connsiteY0" fmla="*/ 743512 h 743512"/>
                <a:gd name="connsiteX1" fmla="*/ 341246 w 4434853"/>
                <a:gd name="connsiteY1" fmla="*/ 743512 h 743512"/>
                <a:gd name="connsiteX2" fmla="*/ 341246 w 4434853"/>
                <a:gd name="connsiteY2" fmla="*/ 743511 h 743512"/>
                <a:gd name="connsiteX3" fmla="*/ 228797 w 4434853"/>
                <a:gd name="connsiteY3" fmla="*/ 743511 h 743512"/>
                <a:gd name="connsiteX4" fmla="*/ 199777 w 4434853"/>
                <a:gd name="connsiteY4" fmla="*/ 726747 h 743512"/>
                <a:gd name="connsiteX5" fmla="*/ 4492 w 4434853"/>
                <a:gd name="connsiteY5" fmla="*/ 388508 h 743512"/>
                <a:gd name="connsiteX6" fmla="*/ 4492 w 4434853"/>
                <a:gd name="connsiteY6" fmla="*/ 354995 h 743512"/>
                <a:gd name="connsiteX7" fmla="*/ 199777 w 4434853"/>
                <a:gd name="connsiteY7" fmla="*/ 16756 h 743512"/>
                <a:gd name="connsiteX8" fmla="*/ 228797 w 4434853"/>
                <a:gd name="connsiteY8" fmla="*/ 0 h 743512"/>
                <a:gd name="connsiteX9" fmla="*/ 619365 w 4434853"/>
                <a:gd name="connsiteY9" fmla="*/ 0 h 743512"/>
                <a:gd name="connsiteX10" fmla="*/ 619368 w 4434853"/>
                <a:gd name="connsiteY10" fmla="*/ 1 h 743512"/>
                <a:gd name="connsiteX11" fmla="*/ 4434853 w 4434853"/>
                <a:gd name="connsiteY11" fmla="*/ 1 h 743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434853" h="743512">
                  <a:moveTo>
                    <a:pt x="4434853" y="743512"/>
                  </a:moveTo>
                  <a:lnTo>
                    <a:pt x="341246" y="743512"/>
                  </a:lnTo>
                  <a:lnTo>
                    <a:pt x="341246" y="743511"/>
                  </a:lnTo>
                  <a:lnTo>
                    <a:pt x="228797" y="743511"/>
                  </a:lnTo>
                  <a:cubicBezTo>
                    <a:pt x="216823" y="743511"/>
                    <a:pt x="205760" y="737119"/>
                    <a:pt x="199777" y="726747"/>
                  </a:cubicBezTo>
                  <a:lnTo>
                    <a:pt x="4492" y="388508"/>
                  </a:lnTo>
                  <a:cubicBezTo>
                    <a:pt x="-1498" y="378140"/>
                    <a:pt x="-1498" y="365363"/>
                    <a:pt x="4492" y="354995"/>
                  </a:cubicBezTo>
                  <a:lnTo>
                    <a:pt x="199777" y="16756"/>
                  </a:lnTo>
                  <a:cubicBezTo>
                    <a:pt x="205763" y="6388"/>
                    <a:pt x="216825" y="1"/>
                    <a:pt x="228797" y="0"/>
                  </a:cubicBezTo>
                  <a:lnTo>
                    <a:pt x="619365" y="0"/>
                  </a:lnTo>
                  <a:lnTo>
                    <a:pt x="619368" y="1"/>
                  </a:lnTo>
                  <a:lnTo>
                    <a:pt x="4434853" y="1"/>
                  </a:lnTo>
                  <a:close/>
                </a:path>
              </a:pathLst>
            </a:custGeom>
            <a:gradFill>
              <a:gsLst>
                <a:gs pos="5000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0" scaled="0"/>
            </a:gradFill>
            <a:ln w="1895" cap="flat">
              <a:noFill/>
              <a:prstDash val="solid"/>
              <a:miter/>
            </a:ln>
            <a:effectLst>
              <a:outerShdw blurRad="190500" dir="2700000" algn="tl" rotWithShape="0">
                <a:prstClr val="black">
                  <a:alpha val="25000"/>
                </a:prstClr>
              </a:outerShdw>
            </a:effectLst>
          </p:spPr>
          <p:txBody>
            <a:bodyPr wrap="square" tIns="0" rtlCol="0" anchor="ctr">
              <a:noAutofit/>
            </a:bodyPr>
            <a:lstStyle/>
            <a:p>
              <a:pPr algn="ctr"/>
              <a:endParaRPr lang="fr-FR" sz="2667">
                <a:solidFill>
                  <a:schemeClr val="accent1"/>
                </a:solidFill>
                <a:latin typeface="+mj-lt"/>
              </a:endParaRPr>
            </a:p>
          </p:txBody>
        </p:sp>
        <p:sp>
          <p:nvSpPr>
            <p:cNvPr id="11" name="Freeform: Shape 31">
              <a:extLst>
                <a:ext uri="{FF2B5EF4-FFF2-40B4-BE49-F238E27FC236}">
                  <a16:creationId xmlns:a16="http://schemas.microsoft.com/office/drawing/2014/main" id="{3B5FAF36-3FD2-9AB7-82D7-6320918EF4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322972" y="4814605"/>
              <a:ext cx="4434853" cy="743512"/>
            </a:xfrm>
            <a:custGeom>
              <a:avLst/>
              <a:gdLst>
                <a:gd name="connsiteX0" fmla="*/ 4434853 w 4434853"/>
                <a:gd name="connsiteY0" fmla="*/ 743512 h 743512"/>
                <a:gd name="connsiteX1" fmla="*/ 341246 w 4434853"/>
                <a:gd name="connsiteY1" fmla="*/ 743512 h 743512"/>
                <a:gd name="connsiteX2" fmla="*/ 341246 w 4434853"/>
                <a:gd name="connsiteY2" fmla="*/ 743511 h 743512"/>
                <a:gd name="connsiteX3" fmla="*/ 228797 w 4434853"/>
                <a:gd name="connsiteY3" fmla="*/ 743511 h 743512"/>
                <a:gd name="connsiteX4" fmla="*/ 199777 w 4434853"/>
                <a:gd name="connsiteY4" fmla="*/ 726747 h 743512"/>
                <a:gd name="connsiteX5" fmla="*/ 4492 w 4434853"/>
                <a:gd name="connsiteY5" fmla="*/ 388508 h 743512"/>
                <a:gd name="connsiteX6" fmla="*/ 4492 w 4434853"/>
                <a:gd name="connsiteY6" fmla="*/ 354995 h 743512"/>
                <a:gd name="connsiteX7" fmla="*/ 199777 w 4434853"/>
                <a:gd name="connsiteY7" fmla="*/ 16756 h 743512"/>
                <a:gd name="connsiteX8" fmla="*/ 228797 w 4434853"/>
                <a:gd name="connsiteY8" fmla="*/ 0 h 743512"/>
                <a:gd name="connsiteX9" fmla="*/ 619365 w 4434853"/>
                <a:gd name="connsiteY9" fmla="*/ 0 h 743512"/>
                <a:gd name="connsiteX10" fmla="*/ 619368 w 4434853"/>
                <a:gd name="connsiteY10" fmla="*/ 1 h 743512"/>
                <a:gd name="connsiteX11" fmla="*/ 4434853 w 4434853"/>
                <a:gd name="connsiteY11" fmla="*/ 1 h 743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434853" h="743512">
                  <a:moveTo>
                    <a:pt x="4434853" y="743512"/>
                  </a:moveTo>
                  <a:lnTo>
                    <a:pt x="341246" y="743512"/>
                  </a:lnTo>
                  <a:lnTo>
                    <a:pt x="341246" y="743511"/>
                  </a:lnTo>
                  <a:lnTo>
                    <a:pt x="228797" y="743511"/>
                  </a:lnTo>
                  <a:cubicBezTo>
                    <a:pt x="216823" y="743511"/>
                    <a:pt x="205760" y="737119"/>
                    <a:pt x="199777" y="726747"/>
                  </a:cubicBezTo>
                  <a:lnTo>
                    <a:pt x="4492" y="388508"/>
                  </a:lnTo>
                  <a:cubicBezTo>
                    <a:pt x="-1498" y="378140"/>
                    <a:pt x="-1498" y="365363"/>
                    <a:pt x="4492" y="354995"/>
                  </a:cubicBezTo>
                  <a:lnTo>
                    <a:pt x="199777" y="16756"/>
                  </a:lnTo>
                  <a:cubicBezTo>
                    <a:pt x="205763" y="6388"/>
                    <a:pt x="216825" y="1"/>
                    <a:pt x="228797" y="0"/>
                  </a:cubicBezTo>
                  <a:lnTo>
                    <a:pt x="619365" y="0"/>
                  </a:lnTo>
                  <a:lnTo>
                    <a:pt x="619368" y="1"/>
                  </a:lnTo>
                  <a:lnTo>
                    <a:pt x="4434853" y="1"/>
                  </a:lnTo>
                  <a:close/>
                </a:path>
              </a:pathLst>
            </a:custGeom>
            <a:solidFill>
              <a:schemeClr val="bg1"/>
            </a:solidFill>
            <a:ln w="1895" cap="flat">
              <a:noFill/>
              <a:prstDash val="solid"/>
              <a:miter/>
            </a:ln>
            <a:effectLst/>
          </p:spPr>
          <p:txBody>
            <a:bodyPr wrap="none" tIns="0" rtlCol="0" anchor="ctr"/>
            <a:lstStyle/>
            <a:p>
              <a:pPr defTabSz="1219170"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E7F00"/>
                </a:buClr>
                <a:buSzPct val="50000"/>
                <a:defRPr/>
              </a:pPr>
              <a:r>
                <a:rPr lang="en-US" sz="2667" dirty="0">
                  <a:solidFill>
                    <a:srgbClr val="EE7F00"/>
                  </a:solidFill>
                  <a:latin typeface="+mj-lt"/>
                </a:rPr>
                <a:t>Op </a:t>
              </a:r>
              <a:r>
                <a:rPr lang="en-US" sz="2667" dirty="0" err="1">
                  <a:solidFill>
                    <a:srgbClr val="EE7F00"/>
                  </a:solidFill>
                  <a:latin typeface="+mj-lt"/>
                </a:rPr>
                <a:t>til</a:t>
              </a:r>
              <a:r>
                <a:rPr lang="en-US" sz="2667" dirty="0">
                  <a:solidFill>
                    <a:srgbClr val="EE7F00"/>
                  </a:solidFill>
                  <a:latin typeface="+mj-lt"/>
                </a:rPr>
                <a:t> 80% </a:t>
              </a:r>
              <a:r>
                <a:rPr lang="en-US" sz="2667" dirty="0" err="1">
                  <a:solidFill>
                    <a:srgbClr val="EE7F00"/>
                  </a:solidFill>
                  <a:latin typeface="+mj-lt"/>
                </a:rPr>
                <a:t>dosisreduktion</a:t>
              </a:r>
              <a:endParaRPr lang="en-US" sz="2667" dirty="0">
                <a:solidFill>
                  <a:srgbClr val="EE7F00"/>
                </a:solidFill>
                <a:latin typeface="+mj-lt"/>
              </a:endParaRPr>
            </a:p>
            <a:p>
              <a:pPr defTabSz="1219170"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E7F00"/>
                </a:buClr>
                <a:buSzPct val="50000"/>
                <a:defRPr/>
              </a:pPr>
              <a:r>
                <a:rPr lang="en-US" sz="1600" dirty="0" err="1">
                  <a:solidFill>
                    <a:schemeClr val="tx1">
                      <a:lumMod val="75000"/>
                    </a:schemeClr>
                  </a:solidFill>
                  <a:latin typeface="+mn-lt"/>
                </a:rPr>
                <a:t>Sammenlignet</a:t>
              </a:r>
              <a:r>
                <a:rPr lang="en-US" sz="1600" dirty="0">
                  <a:solidFill>
                    <a:schemeClr val="tx1">
                      <a:lumMod val="75000"/>
                    </a:schemeClr>
                  </a:solidFill>
                  <a:latin typeface="+mn-lt"/>
                </a:rPr>
                <a:t> med </a:t>
              </a:r>
              <a:r>
                <a:rPr lang="en-US" sz="1600" dirty="0" err="1">
                  <a:solidFill>
                    <a:schemeClr val="tx1">
                      <a:lumMod val="75000"/>
                    </a:schemeClr>
                  </a:solidFill>
                  <a:latin typeface="+mn-lt"/>
                </a:rPr>
                <a:t>samme</a:t>
              </a:r>
              <a:r>
                <a:rPr lang="en-US" sz="1600" dirty="0">
                  <a:solidFill>
                    <a:schemeClr val="tx1">
                      <a:lumMod val="75000"/>
                    </a:schemeClr>
                  </a:solidFill>
                  <a:latin typeface="+mn-lt"/>
                </a:rPr>
                <a:t> </a:t>
              </a:r>
              <a:r>
                <a:rPr lang="en-US" sz="1600" dirty="0" err="1">
                  <a:solidFill>
                    <a:schemeClr val="tx1">
                      <a:lumMod val="75000"/>
                    </a:schemeClr>
                  </a:solidFill>
                  <a:latin typeface="+mn-lt"/>
                </a:rPr>
                <a:t>billeddannelse</a:t>
              </a:r>
              <a:r>
                <a:rPr lang="en-US" sz="1600" dirty="0">
                  <a:solidFill>
                    <a:schemeClr val="tx1">
                      <a:lumMod val="75000"/>
                    </a:schemeClr>
                  </a:solidFill>
                  <a:latin typeface="+mn-lt"/>
                </a:rPr>
                <a:t> </a:t>
              </a:r>
              <a:r>
                <a:rPr lang="en-US" sz="1600" dirty="0" err="1">
                  <a:solidFill>
                    <a:schemeClr val="tx1">
                      <a:lumMod val="75000"/>
                    </a:schemeClr>
                  </a:solidFill>
                  <a:latin typeface="+mn-lt"/>
                </a:rPr>
                <a:t>uden</a:t>
              </a:r>
              <a:r>
                <a:rPr lang="en-US" sz="1600" dirty="0">
                  <a:solidFill>
                    <a:schemeClr val="tx1">
                      <a:lumMod val="75000"/>
                    </a:schemeClr>
                  </a:solidFill>
                  <a:latin typeface="+mn-lt"/>
                </a:rPr>
                <a:t> Flex Dose </a:t>
              </a:r>
              <a:br>
                <a:rPr lang="en-US" sz="1600" dirty="0">
                  <a:solidFill>
                    <a:schemeClr val="tx1">
                      <a:lumMod val="75000"/>
                    </a:schemeClr>
                  </a:solidFill>
                  <a:latin typeface="+mn-lt"/>
                </a:rPr>
              </a:br>
              <a:r>
                <a:rPr lang="en-US" sz="1600" dirty="0">
                  <a:solidFill>
                    <a:schemeClr val="tx1">
                      <a:lumMod val="75000"/>
                    </a:schemeClr>
                  </a:solidFill>
                  <a:latin typeface="+mn-lt"/>
                </a:rPr>
                <a:t>– </a:t>
              </a:r>
              <a:r>
                <a:rPr lang="en-US" sz="1600" dirty="0" err="1">
                  <a:solidFill>
                    <a:schemeClr val="tx1">
                      <a:lumMod val="75000"/>
                    </a:schemeClr>
                  </a:solidFill>
                  <a:latin typeface="+mn-lt"/>
                </a:rPr>
                <a:t>patienter</a:t>
              </a:r>
              <a:r>
                <a:rPr lang="en-US" sz="1600" dirty="0">
                  <a:solidFill>
                    <a:schemeClr val="tx1">
                      <a:lumMod val="75000"/>
                    </a:schemeClr>
                  </a:solidFill>
                  <a:latin typeface="+mn-lt"/>
                </a:rPr>
                <a:t> med BMI </a:t>
              </a:r>
              <a:r>
                <a:rPr lang="en-US" sz="1600" dirty="0" err="1">
                  <a:solidFill>
                    <a:schemeClr val="tx1">
                      <a:lumMod val="75000"/>
                    </a:schemeClr>
                  </a:solidFill>
                  <a:latin typeface="+mn-lt"/>
                </a:rPr>
                <a:t>mindre</a:t>
              </a:r>
              <a:r>
                <a:rPr lang="en-US" sz="1600" dirty="0">
                  <a:solidFill>
                    <a:schemeClr val="tx1">
                      <a:lumMod val="75000"/>
                    </a:schemeClr>
                  </a:solidFill>
                  <a:latin typeface="+mn-lt"/>
                </a:rPr>
                <a:t> end 25</a:t>
              </a:r>
              <a:endParaRPr lang="fr-FR" sz="2667" dirty="0">
                <a:solidFill>
                  <a:schemeClr val="accent1"/>
                </a:solidFill>
                <a:latin typeface="+mn-lt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F78EA24-C708-BBB2-7507-62AB42F135EC}"/>
              </a:ext>
            </a:extLst>
          </p:cNvPr>
          <p:cNvGrpSpPr/>
          <p:nvPr/>
        </p:nvGrpSpPr>
        <p:grpSpPr>
          <a:xfrm>
            <a:off x="815414" y="5541235"/>
            <a:ext cx="5188853" cy="1009507"/>
            <a:chOff x="3" y="4814605"/>
            <a:chExt cx="4434853" cy="743512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2D26A02-34BC-F9D6-0B59-8328F866FA7D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3" y="4814605"/>
              <a:ext cx="4434853" cy="743512"/>
            </a:xfrm>
            <a:custGeom>
              <a:avLst/>
              <a:gdLst>
                <a:gd name="connsiteX0" fmla="*/ 4434853 w 4434853"/>
                <a:gd name="connsiteY0" fmla="*/ 743512 h 743512"/>
                <a:gd name="connsiteX1" fmla="*/ 341246 w 4434853"/>
                <a:gd name="connsiteY1" fmla="*/ 743512 h 743512"/>
                <a:gd name="connsiteX2" fmla="*/ 341246 w 4434853"/>
                <a:gd name="connsiteY2" fmla="*/ 743511 h 743512"/>
                <a:gd name="connsiteX3" fmla="*/ 228797 w 4434853"/>
                <a:gd name="connsiteY3" fmla="*/ 743511 h 743512"/>
                <a:gd name="connsiteX4" fmla="*/ 199777 w 4434853"/>
                <a:gd name="connsiteY4" fmla="*/ 726747 h 743512"/>
                <a:gd name="connsiteX5" fmla="*/ 4492 w 4434853"/>
                <a:gd name="connsiteY5" fmla="*/ 388508 h 743512"/>
                <a:gd name="connsiteX6" fmla="*/ 4492 w 4434853"/>
                <a:gd name="connsiteY6" fmla="*/ 354995 h 743512"/>
                <a:gd name="connsiteX7" fmla="*/ 199777 w 4434853"/>
                <a:gd name="connsiteY7" fmla="*/ 16756 h 743512"/>
                <a:gd name="connsiteX8" fmla="*/ 228797 w 4434853"/>
                <a:gd name="connsiteY8" fmla="*/ 0 h 743512"/>
                <a:gd name="connsiteX9" fmla="*/ 619365 w 4434853"/>
                <a:gd name="connsiteY9" fmla="*/ 0 h 743512"/>
                <a:gd name="connsiteX10" fmla="*/ 619368 w 4434853"/>
                <a:gd name="connsiteY10" fmla="*/ 1 h 743512"/>
                <a:gd name="connsiteX11" fmla="*/ 4434853 w 4434853"/>
                <a:gd name="connsiteY11" fmla="*/ 1 h 743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434853" h="743512">
                  <a:moveTo>
                    <a:pt x="4434853" y="743512"/>
                  </a:moveTo>
                  <a:lnTo>
                    <a:pt x="341246" y="743512"/>
                  </a:lnTo>
                  <a:lnTo>
                    <a:pt x="341246" y="743511"/>
                  </a:lnTo>
                  <a:lnTo>
                    <a:pt x="228797" y="743511"/>
                  </a:lnTo>
                  <a:cubicBezTo>
                    <a:pt x="216823" y="743511"/>
                    <a:pt x="205760" y="737119"/>
                    <a:pt x="199777" y="726747"/>
                  </a:cubicBezTo>
                  <a:lnTo>
                    <a:pt x="4492" y="388508"/>
                  </a:lnTo>
                  <a:cubicBezTo>
                    <a:pt x="-1498" y="378140"/>
                    <a:pt x="-1498" y="365363"/>
                    <a:pt x="4492" y="354995"/>
                  </a:cubicBezTo>
                  <a:lnTo>
                    <a:pt x="199777" y="16756"/>
                  </a:lnTo>
                  <a:cubicBezTo>
                    <a:pt x="205763" y="6388"/>
                    <a:pt x="216825" y="1"/>
                    <a:pt x="228797" y="0"/>
                  </a:cubicBezTo>
                  <a:lnTo>
                    <a:pt x="619365" y="0"/>
                  </a:lnTo>
                  <a:lnTo>
                    <a:pt x="619368" y="1"/>
                  </a:lnTo>
                  <a:lnTo>
                    <a:pt x="4434853" y="1"/>
                  </a:lnTo>
                  <a:close/>
                </a:path>
              </a:pathLst>
            </a:custGeom>
            <a:gradFill>
              <a:gsLst>
                <a:gs pos="5000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0" scaled="0"/>
            </a:gradFill>
            <a:ln w="1895" cap="flat">
              <a:noFill/>
              <a:prstDash val="solid"/>
              <a:miter/>
            </a:ln>
            <a:effectLst>
              <a:outerShdw blurRad="190500" dir="2700000" algn="tl" rotWithShape="0">
                <a:prstClr val="black">
                  <a:alpha val="25000"/>
                </a:prstClr>
              </a:outerShdw>
            </a:effectLst>
          </p:spPr>
          <p:txBody>
            <a:bodyPr wrap="square" tIns="0" rtlCol="0" anchor="ctr">
              <a:noAutofit/>
            </a:bodyPr>
            <a:lstStyle/>
            <a:p>
              <a:pPr algn="ctr"/>
              <a:endParaRPr lang="fr-FR" sz="2667">
                <a:solidFill>
                  <a:schemeClr val="accent1"/>
                </a:solidFill>
                <a:latin typeface="+mj-lt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DA4A5E3-7710-4E29-54DE-028057073814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3" y="4814605"/>
              <a:ext cx="4434853" cy="743512"/>
            </a:xfrm>
            <a:custGeom>
              <a:avLst/>
              <a:gdLst>
                <a:gd name="connsiteX0" fmla="*/ 4434853 w 4434853"/>
                <a:gd name="connsiteY0" fmla="*/ 743512 h 743512"/>
                <a:gd name="connsiteX1" fmla="*/ 341246 w 4434853"/>
                <a:gd name="connsiteY1" fmla="*/ 743512 h 743512"/>
                <a:gd name="connsiteX2" fmla="*/ 341246 w 4434853"/>
                <a:gd name="connsiteY2" fmla="*/ 743511 h 743512"/>
                <a:gd name="connsiteX3" fmla="*/ 228797 w 4434853"/>
                <a:gd name="connsiteY3" fmla="*/ 743511 h 743512"/>
                <a:gd name="connsiteX4" fmla="*/ 199777 w 4434853"/>
                <a:gd name="connsiteY4" fmla="*/ 726747 h 743512"/>
                <a:gd name="connsiteX5" fmla="*/ 4492 w 4434853"/>
                <a:gd name="connsiteY5" fmla="*/ 388508 h 743512"/>
                <a:gd name="connsiteX6" fmla="*/ 4492 w 4434853"/>
                <a:gd name="connsiteY6" fmla="*/ 354995 h 743512"/>
                <a:gd name="connsiteX7" fmla="*/ 199777 w 4434853"/>
                <a:gd name="connsiteY7" fmla="*/ 16756 h 743512"/>
                <a:gd name="connsiteX8" fmla="*/ 228797 w 4434853"/>
                <a:gd name="connsiteY8" fmla="*/ 0 h 743512"/>
                <a:gd name="connsiteX9" fmla="*/ 619365 w 4434853"/>
                <a:gd name="connsiteY9" fmla="*/ 0 h 743512"/>
                <a:gd name="connsiteX10" fmla="*/ 619368 w 4434853"/>
                <a:gd name="connsiteY10" fmla="*/ 1 h 743512"/>
                <a:gd name="connsiteX11" fmla="*/ 4434853 w 4434853"/>
                <a:gd name="connsiteY11" fmla="*/ 1 h 743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434853" h="743512">
                  <a:moveTo>
                    <a:pt x="4434853" y="743512"/>
                  </a:moveTo>
                  <a:lnTo>
                    <a:pt x="341246" y="743512"/>
                  </a:lnTo>
                  <a:lnTo>
                    <a:pt x="341246" y="743511"/>
                  </a:lnTo>
                  <a:lnTo>
                    <a:pt x="228797" y="743511"/>
                  </a:lnTo>
                  <a:cubicBezTo>
                    <a:pt x="216823" y="743511"/>
                    <a:pt x="205760" y="737119"/>
                    <a:pt x="199777" y="726747"/>
                  </a:cubicBezTo>
                  <a:lnTo>
                    <a:pt x="4492" y="388508"/>
                  </a:lnTo>
                  <a:cubicBezTo>
                    <a:pt x="-1498" y="378140"/>
                    <a:pt x="-1498" y="365363"/>
                    <a:pt x="4492" y="354995"/>
                  </a:cubicBezTo>
                  <a:lnTo>
                    <a:pt x="199777" y="16756"/>
                  </a:lnTo>
                  <a:cubicBezTo>
                    <a:pt x="205763" y="6388"/>
                    <a:pt x="216825" y="1"/>
                    <a:pt x="228797" y="0"/>
                  </a:cubicBezTo>
                  <a:lnTo>
                    <a:pt x="619365" y="0"/>
                  </a:lnTo>
                  <a:lnTo>
                    <a:pt x="619368" y="1"/>
                  </a:lnTo>
                  <a:lnTo>
                    <a:pt x="4434853" y="1"/>
                  </a:lnTo>
                  <a:close/>
                </a:path>
              </a:pathLst>
            </a:custGeom>
            <a:solidFill>
              <a:schemeClr val="bg1"/>
            </a:solidFill>
            <a:ln w="1895" cap="flat">
              <a:noFill/>
              <a:prstDash val="solid"/>
              <a:miter/>
            </a:ln>
            <a:effectLst/>
          </p:spPr>
          <p:txBody>
            <a:bodyPr wrap="none" tIns="0" rtlCol="0" anchor="ctr"/>
            <a:lstStyle/>
            <a:p>
              <a:pPr algn="ctr"/>
              <a:endParaRPr lang="fr-FR" sz="2667">
                <a:solidFill>
                  <a:schemeClr val="accent1"/>
                </a:solidFill>
                <a:latin typeface="+mj-lt"/>
              </a:endParaRPr>
            </a:p>
          </p:txBody>
        </p:sp>
      </p:grpSp>
      <p:sp>
        <p:nvSpPr>
          <p:cNvPr id="16" name="Tekstfelt 15">
            <a:extLst>
              <a:ext uri="{FF2B5EF4-FFF2-40B4-BE49-F238E27FC236}">
                <a16:creationId xmlns:a16="http://schemas.microsoft.com/office/drawing/2014/main" id="{70A341ED-944C-7302-5A43-91CA63C9A72C}"/>
              </a:ext>
            </a:extLst>
          </p:cNvPr>
          <p:cNvSpPr txBox="1"/>
          <p:nvPr/>
        </p:nvSpPr>
        <p:spPr>
          <a:xfrm>
            <a:off x="609600" y="5590123"/>
            <a:ext cx="7488832" cy="8309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E7F00"/>
              </a:buClr>
              <a:buSzPct val="50000"/>
              <a:defRPr/>
            </a:pPr>
            <a:r>
              <a:rPr lang="en-US" sz="1600" dirty="0" err="1">
                <a:solidFill>
                  <a:schemeClr val="tx1">
                    <a:lumMod val="75000"/>
                  </a:schemeClr>
                </a:solidFill>
                <a:latin typeface="+mn-lt"/>
              </a:rPr>
              <a:t>Pædiatrisk</a:t>
            </a:r>
            <a:r>
              <a:rPr lang="en-US" sz="1600" dirty="0">
                <a:solidFill>
                  <a:schemeClr val="tx1">
                    <a:lumMod val="75000"/>
                  </a:schemeClr>
                </a:solidFill>
                <a:latin typeface="+mn-lt"/>
              </a:rPr>
              <a:t> Micro Dose </a:t>
            </a:r>
            <a:r>
              <a:rPr lang="en-US" sz="1600" dirty="0" err="1">
                <a:solidFill>
                  <a:schemeClr val="tx1">
                    <a:lumMod val="75000"/>
                  </a:schemeClr>
                </a:solidFill>
                <a:latin typeface="+mn-lt"/>
              </a:rPr>
              <a:t>rygundersøgelse</a:t>
            </a:r>
            <a:r>
              <a:rPr lang="en-US" sz="1600" dirty="0">
                <a:solidFill>
                  <a:schemeClr val="tx1">
                    <a:lumMod val="75000"/>
                  </a:schemeClr>
                </a:solidFill>
                <a:latin typeface="+mn-lt"/>
              </a:rPr>
              <a:t> </a:t>
            </a:r>
            <a:br>
              <a:rPr lang="en-US" sz="1600" dirty="0">
                <a:solidFill>
                  <a:schemeClr val="tx1">
                    <a:lumMod val="75000"/>
                  </a:schemeClr>
                </a:solidFill>
                <a:latin typeface="+mn-lt"/>
              </a:rPr>
            </a:br>
            <a:r>
              <a:rPr lang="en-US" sz="1600" dirty="0">
                <a:solidFill>
                  <a:schemeClr val="tx1">
                    <a:lumMod val="75000"/>
                  </a:schemeClr>
                </a:solidFill>
                <a:latin typeface="+mn-lt"/>
              </a:rPr>
              <a:t>giver </a:t>
            </a:r>
            <a:r>
              <a:rPr lang="en-US" sz="1600" dirty="0" err="1">
                <a:solidFill>
                  <a:schemeClr val="tx1">
                    <a:lumMod val="75000"/>
                  </a:schemeClr>
                </a:solidFill>
                <a:latin typeface="+mn-lt"/>
              </a:rPr>
              <a:t>samme</a:t>
            </a:r>
            <a:r>
              <a:rPr lang="en-US" sz="1600" dirty="0">
                <a:solidFill>
                  <a:schemeClr val="tx1">
                    <a:lumMod val="75000"/>
                  </a:schemeClr>
                </a:solidFill>
                <a:latin typeface="+mn-lt"/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</a:schemeClr>
                </a:solidFill>
                <a:latin typeface="+mn-lt"/>
              </a:rPr>
              <a:t>dosis</a:t>
            </a:r>
            <a:r>
              <a:rPr lang="en-US" sz="1600" dirty="0">
                <a:solidFill>
                  <a:schemeClr val="tx1">
                    <a:lumMod val="75000"/>
                  </a:schemeClr>
                </a:solidFill>
                <a:latin typeface="+mn-lt"/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</a:schemeClr>
                </a:solidFill>
                <a:latin typeface="+mn-lt"/>
              </a:rPr>
              <a:t>som</a:t>
            </a:r>
            <a:br>
              <a:rPr lang="en-US" sz="2133" dirty="0">
                <a:solidFill>
                  <a:schemeClr val="tx1">
                    <a:lumMod val="75000"/>
                  </a:schemeClr>
                </a:solidFill>
                <a:latin typeface="+mn-lt"/>
              </a:rPr>
            </a:br>
            <a:r>
              <a:rPr lang="en-US" sz="2133" dirty="0">
                <a:solidFill>
                  <a:srgbClr val="EE7F00"/>
                </a:solidFill>
                <a:latin typeface="+mn-lt"/>
              </a:rPr>
              <a:t>1 </a:t>
            </a:r>
            <a:r>
              <a:rPr lang="en-US" sz="2133" dirty="0" err="1">
                <a:solidFill>
                  <a:srgbClr val="EE7F00"/>
                </a:solidFill>
                <a:latin typeface="+mn-lt"/>
              </a:rPr>
              <a:t>uges</a:t>
            </a:r>
            <a:r>
              <a:rPr lang="en-US" sz="2133" dirty="0">
                <a:solidFill>
                  <a:srgbClr val="EE7F00"/>
                </a:solidFill>
                <a:latin typeface="+mn-lt"/>
              </a:rPr>
              <a:t> </a:t>
            </a:r>
            <a:r>
              <a:rPr lang="en-US" sz="2133" dirty="0" err="1">
                <a:solidFill>
                  <a:srgbClr val="EE7F00"/>
                </a:solidFill>
                <a:latin typeface="+mn-lt"/>
              </a:rPr>
              <a:t>naturlig</a:t>
            </a:r>
            <a:r>
              <a:rPr lang="en-US" sz="2133" dirty="0">
                <a:solidFill>
                  <a:srgbClr val="EE7F00"/>
                </a:solidFill>
                <a:latin typeface="+mn-lt"/>
              </a:rPr>
              <a:t> </a:t>
            </a:r>
            <a:r>
              <a:rPr lang="en-US" sz="2133" dirty="0" err="1">
                <a:solidFill>
                  <a:srgbClr val="EE7F00"/>
                </a:solidFill>
                <a:latin typeface="+mn-lt"/>
              </a:rPr>
              <a:t>baggrundsstråling</a:t>
            </a:r>
            <a:r>
              <a:rPr lang="en-US" sz="2133" dirty="0">
                <a:solidFill>
                  <a:srgbClr val="EE7F00"/>
                </a:solidFill>
                <a:latin typeface="+mn-lt"/>
              </a:rPr>
              <a:t> </a:t>
            </a:r>
            <a:r>
              <a:rPr lang="en-US" sz="2133" dirty="0" err="1">
                <a:solidFill>
                  <a:srgbClr val="EE7F00"/>
                </a:solidFill>
                <a:latin typeface="+mn-lt"/>
              </a:rPr>
              <a:t>på</a:t>
            </a:r>
            <a:r>
              <a:rPr lang="en-US" sz="2133" dirty="0">
                <a:solidFill>
                  <a:srgbClr val="EE7F00"/>
                </a:solidFill>
                <a:latin typeface="+mn-lt"/>
              </a:rPr>
              <a:t> Jorden</a:t>
            </a:r>
            <a:endParaRPr lang="en-DK" sz="2133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85523065"/>
      </p:ext>
    </p:extLst>
  </p:cSld>
  <p:clrMapOvr>
    <a:masterClrMapping/>
  </p:clrMapOvr>
  <p:transition spd="slow">
    <p:cover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60789D4A-76C6-EB83-C68B-30C62751078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FF104B-CF10-4F01-A1B3-4EAC1BDC1935}" type="slidenum">
              <a:rPr lang="da-DK" smtClean="0"/>
              <a:t>25</a:t>
            </a:fld>
            <a:endParaRPr lang="da-DK"/>
          </a:p>
        </p:txBody>
      </p:sp>
      <p:pic>
        <p:nvPicPr>
          <p:cNvPr id="3" name="Image 6" descr="Une image contenant film radiographique&#10;&#10;Description générée automatiquement">
            <a:extLst>
              <a:ext uri="{FF2B5EF4-FFF2-40B4-BE49-F238E27FC236}">
                <a16:creationId xmlns:a16="http://schemas.microsoft.com/office/drawing/2014/main" id="{BFE8D412-D3EA-3934-D9A8-26C5712AC3E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94"/>
          <a:stretch/>
        </p:blipFill>
        <p:spPr>
          <a:xfrm>
            <a:off x="1057348" y="1028734"/>
            <a:ext cx="2172949" cy="57110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Espace réservé du contenu 5" descr="Une image contenant fermer&#10;&#10;Description générée automatiquement">
            <a:extLst>
              <a:ext uri="{FF2B5EF4-FFF2-40B4-BE49-F238E27FC236}">
                <a16:creationId xmlns:a16="http://schemas.microsoft.com/office/drawing/2014/main" id="{A3843876-81C6-A860-EDEC-923F4736CD5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3291844" y="1028734"/>
            <a:ext cx="1370648" cy="57110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ekstfelt 5">
            <a:extLst>
              <a:ext uri="{FF2B5EF4-FFF2-40B4-BE49-F238E27FC236}">
                <a16:creationId xmlns:a16="http://schemas.microsoft.com/office/drawing/2014/main" id="{D6C81546-B9AA-2957-0948-87D63574AFF8}"/>
              </a:ext>
            </a:extLst>
          </p:cNvPr>
          <p:cNvSpPr txBox="1"/>
          <p:nvPr/>
        </p:nvSpPr>
        <p:spPr>
          <a:xfrm>
            <a:off x="1007435" y="260648"/>
            <a:ext cx="56646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3200" b="1" dirty="0">
                <a:latin typeface="+mj-lt"/>
              </a:rPr>
              <a:t>Low Dose vs. Micro Dose</a:t>
            </a:r>
            <a:endParaRPr lang="en-DK" sz="3200" b="1" dirty="0">
              <a:latin typeface="+mj-lt"/>
            </a:endParaRPr>
          </a:p>
        </p:txBody>
      </p:sp>
      <p:pic>
        <p:nvPicPr>
          <p:cNvPr id="7" name="Espace réservé du contenu 7" descr="Une image contenant film radiographique&#10;&#10;Description générée automatiquement">
            <a:extLst>
              <a:ext uri="{FF2B5EF4-FFF2-40B4-BE49-F238E27FC236}">
                <a16:creationId xmlns:a16="http://schemas.microsoft.com/office/drawing/2014/main" id="{E88139A6-20E4-6FED-F0EF-14EEB8A3335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22"/>
          <a:stretch/>
        </p:blipFill>
        <p:spPr>
          <a:xfrm>
            <a:off x="5620859" y="1010722"/>
            <a:ext cx="2220877" cy="57048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 7" descr="Une image contenant film radiographique&#10;&#10;Description générée automatiquement">
            <a:extLst>
              <a:ext uri="{FF2B5EF4-FFF2-40B4-BE49-F238E27FC236}">
                <a16:creationId xmlns:a16="http://schemas.microsoft.com/office/drawing/2014/main" id="{71F5414B-2FC4-9E87-965D-C1B23642AC1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94"/>
          <a:stretch/>
        </p:blipFill>
        <p:spPr>
          <a:xfrm>
            <a:off x="7920203" y="1003245"/>
            <a:ext cx="1315891" cy="570480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EEA6A3A-232D-57B5-DDDB-ED02E3E45665}"/>
              </a:ext>
            </a:extLst>
          </p:cNvPr>
          <p:cNvSpPr/>
          <p:nvPr/>
        </p:nvSpPr>
        <p:spPr>
          <a:xfrm>
            <a:off x="5807969" y="6423497"/>
            <a:ext cx="3332113" cy="405441"/>
          </a:xfrm>
          <a:prstGeom prst="roundRect">
            <a:avLst>
              <a:gd name="adj" fmla="val 50000"/>
            </a:avLst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6000" rtlCol="0" anchor="ctr"/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>
                <a:solidFill>
                  <a:srgbClr val="FFFFFF"/>
                </a:solidFill>
                <a:latin typeface="MetaNormal-Roman"/>
              </a:rPr>
              <a:t>Micro Dose</a:t>
            </a:r>
          </a:p>
        </p:txBody>
      </p:sp>
      <p:sp>
        <p:nvSpPr>
          <p:cNvPr id="10" name="ZoneTexte 18">
            <a:extLst>
              <a:ext uri="{FF2B5EF4-FFF2-40B4-BE49-F238E27FC236}">
                <a16:creationId xmlns:a16="http://schemas.microsoft.com/office/drawing/2014/main" id="{BD0D07D4-B509-B328-A6D7-74B70B619F9C}"/>
              </a:ext>
            </a:extLst>
          </p:cNvPr>
          <p:cNvSpPr txBox="1"/>
          <p:nvPr/>
        </p:nvSpPr>
        <p:spPr>
          <a:xfrm>
            <a:off x="7152117" y="978799"/>
            <a:ext cx="2187072" cy="318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fr-FR" sz="1467" dirty="0">
                <a:solidFill>
                  <a:schemeClr val="bg1"/>
                </a:solidFill>
                <a:latin typeface="+mj-lt"/>
              </a:rPr>
              <a:t>228.4 mGy.cm</a:t>
            </a:r>
            <a:r>
              <a:rPr lang="en-US" altLang="fr-FR" sz="1467" baseline="30000" dirty="0">
                <a:solidFill>
                  <a:schemeClr val="bg1"/>
                </a:solidFill>
                <a:latin typeface="+mj-lt"/>
              </a:rPr>
              <a:t>2</a:t>
            </a:r>
          </a:p>
        </p:txBody>
      </p:sp>
      <p:sp>
        <p:nvSpPr>
          <p:cNvPr id="11" name="ZoneTexte 16">
            <a:extLst>
              <a:ext uri="{FF2B5EF4-FFF2-40B4-BE49-F238E27FC236}">
                <a16:creationId xmlns:a16="http://schemas.microsoft.com/office/drawing/2014/main" id="{EC68B6C2-AF28-D44A-5F18-C925AA756968}"/>
              </a:ext>
            </a:extLst>
          </p:cNvPr>
          <p:cNvSpPr txBox="1"/>
          <p:nvPr/>
        </p:nvSpPr>
        <p:spPr>
          <a:xfrm>
            <a:off x="5386598" y="958280"/>
            <a:ext cx="257093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fr-FR" sz="1600" dirty="0">
                <a:solidFill>
                  <a:schemeClr val="bg1"/>
                </a:solidFill>
                <a:latin typeface="+mn-lt"/>
              </a:rPr>
              <a:t>30.4 mGy.cm</a:t>
            </a:r>
            <a:r>
              <a:rPr lang="en-US" altLang="fr-FR" sz="1600" baseline="30000" dirty="0">
                <a:solidFill>
                  <a:schemeClr val="bg1"/>
                </a:solidFill>
                <a:latin typeface="+mn-lt"/>
              </a:rPr>
              <a:t>2</a:t>
            </a:r>
          </a:p>
        </p:txBody>
      </p:sp>
      <p:sp>
        <p:nvSpPr>
          <p:cNvPr id="12" name="ZoneTexte 14">
            <a:extLst>
              <a:ext uri="{FF2B5EF4-FFF2-40B4-BE49-F238E27FC236}">
                <a16:creationId xmlns:a16="http://schemas.microsoft.com/office/drawing/2014/main" id="{D1D17A38-B542-8FD2-F8E8-8F7BEB954DA5}"/>
              </a:ext>
            </a:extLst>
          </p:cNvPr>
          <p:cNvSpPr txBox="1"/>
          <p:nvPr/>
        </p:nvSpPr>
        <p:spPr>
          <a:xfrm>
            <a:off x="2683927" y="958280"/>
            <a:ext cx="212188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fr-FR" sz="1600" dirty="0">
                <a:solidFill>
                  <a:schemeClr val="bg1"/>
                </a:solidFill>
                <a:latin typeface="+mn-lt"/>
              </a:rPr>
              <a:t>826.2 mGy.cm</a:t>
            </a:r>
            <a:r>
              <a:rPr lang="en-US" altLang="fr-FR" sz="1600" baseline="30000" dirty="0">
                <a:solidFill>
                  <a:schemeClr val="bg1"/>
                </a:solidFill>
                <a:latin typeface="+mn-lt"/>
              </a:rPr>
              <a:t>2</a:t>
            </a:r>
          </a:p>
        </p:txBody>
      </p:sp>
      <p:sp>
        <p:nvSpPr>
          <p:cNvPr id="14" name="ZoneTexte 12">
            <a:extLst>
              <a:ext uri="{FF2B5EF4-FFF2-40B4-BE49-F238E27FC236}">
                <a16:creationId xmlns:a16="http://schemas.microsoft.com/office/drawing/2014/main" id="{5E37A395-B85E-D159-ADA0-96F3A9F211CD}"/>
              </a:ext>
            </a:extLst>
          </p:cNvPr>
          <p:cNvSpPr txBox="1"/>
          <p:nvPr/>
        </p:nvSpPr>
        <p:spPr>
          <a:xfrm>
            <a:off x="791230" y="978799"/>
            <a:ext cx="250061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fr-FR" sz="1600" dirty="0">
                <a:solidFill>
                  <a:schemeClr val="bg1"/>
                </a:solidFill>
                <a:latin typeface="+mj-lt"/>
              </a:rPr>
              <a:t>239.4 mGy.cm</a:t>
            </a:r>
            <a:r>
              <a:rPr lang="en-US" altLang="fr-FR" sz="1600" baseline="30000" dirty="0">
                <a:solidFill>
                  <a:schemeClr val="bg1"/>
                </a:solidFill>
                <a:latin typeface="+mj-lt"/>
              </a:rPr>
              <a:t>2</a:t>
            </a:r>
          </a:p>
        </p:txBody>
      </p:sp>
      <p:sp>
        <p:nvSpPr>
          <p:cNvPr id="15" name="Rectangle : coins arrondis 8">
            <a:extLst>
              <a:ext uri="{FF2B5EF4-FFF2-40B4-BE49-F238E27FC236}">
                <a16:creationId xmlns:a16="http://schemas.microsoft.com/office/drawing/2014/main" id="{7EFFB70E-EB19-23EB-3353-73B339618CB2}"/>
              </a:ext>
            </a:extLst>
          </p:cNvPr>
          <p:cNvSpPr/>
          <p:nvPr/>
        </p:nvSpPr>
        <p:spPr>
          <a:xfrm>
            <a:off x="1217090" y="6404784"/>
            <a:ext cx="3332113" cy="405441"/>
          </a:xfrm>
          <a:prstGeom prst="roundRect">
            <a:avLst>
              <a:gd name="adj" fmla="val 50000"/>
            </a:avLst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6000" rtlCol="0" anchor="ctr"/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>
                <a:solidFill>
                  <a:srgbClr val="FFFFFF"/>
                </a:solidFill>
                <a:latin typeface="MetaNormal-Roman"/>
              </a:rPr>
              <a:t>Low Dose</a:t>
            </a:r>
          </a:p>
        </p:txBody>
      </p:sp>
    </p:spTree>
    <p:extLst>
      <p:ext uri="{BB962C8B-B14F-4D97-AF65-F5344CB8AC3E}">
        <p14:creationId xmlns:p14="http://schemas.microsoft.com/office/powerpoint/2010/main" val="3425980810"/>
      </p:ext>
    </p:extLst>
  </p:cSld>
  <p:clrMapOvr>
    <a:masterClrMapping/>
  </p:clrMapOvr>
  <p:transition spd="slow">
    <p:cover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6">
            <a:extLst>
              <a:ext uri="{FF2B5EF4-FFF2-40B4-BE49-F238E27FC236}">
                <a16:creationId xmlns:a16="http://schemas.microsoft.com/office/drawing/2014/main" id="{2B4A261F-926B-2C89-9758-AD7D735149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8329" y="1008646"/>
            <a:ext cx="4285528" cy="4121375"/>
          </a:xfrm>
          <a:prstGeom prst="rect">
            <a:avLst/>
          </a:prstGeom>
          <a:ln w="28575">
            <a:solidFill>
              <a:srgbClr val="FF6600"/>
            </a:solidFill>
          </a:ln>
        </p:spPr>
      </p:pic>
      <p:sp>
        <p:nvSpPr>
          <p:cNvPr id="6" name="Rectangle: Rounded Corners 16">
            <a:extLst>
              <a:ext uri="{FF2B5EF4-FFF2-40B4-BE49-F238E27FC236}">
                <a16:creationId xmlns:a16="http://schemas.microsoft.com/office/drawing/2014/main" id="{4D79BB08-011E-45B1-B1FC-261A517708DE}"/>
              </a:ext>
            </a:extLst>
          </p:cNvPr>
          <p:cNvSpPr/>
          <p:nvPr/>
        </p:nvSpPr>
        <p:spPr>
          <a:xfrm>
            <a:off x="5377711" y="3469327"/>
            <a:ext cx="1708600" cy="646331"/>
          </a:xfrm>
          <a:prstGeom prst="roundRect">
            <a:avLst/>
          </a:prstGeom>
          <a:solidFill>
            <a:schemeClr val="tx1"/>
          </a:solidFill>
          <a:ln>
            <a:solidFill>
              <a:srgbClr val="FF66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1" dirty="0">
                <a:solidFill>
                  <a:prstClr val="white"/>
                </a:solidFill>
                <a:latin typeface="Calibri" panose="020F0502020204030204"/>
              </a:rPr>
              <a:t>Billed- </a:t>
            </a:r>
            <a:r>
              <a:rPr lang="da-DK" sz="1800" b="1" dirty="0">
                <a:solidFill>
                  <a:prstClr val="white"/>
                </a:solidFill>
                <a:latin typeface="Calibri" panose="020F0502020204030204"/>
              </a:rPr>
              <a:t>processering</a:t>
            </a:r>
          </a:p>
        </p:txBody>
      </p:sp>
      <p:grpSp>
        <p:nvGrpSpPr>
          <p:cNvPr id="7" name="Group 18">
            <a:extLst>
              <a:ext uri="{FF2B5EF4-FFF2-40B4-BE49-F238E27FC236}">
                <a16:creationId xmlns:a16="http://schemas.microsoft.com/office/drawing/2014/main" id="{CC10D619-B084-6955-FBBA-A077BCC3AEFC}"/>
              </a:ext>
            </a:extLst>
          </p:cNvPr>
          <p:cNvGrpSpPr/>
          <p:nvPr/>
        </p:nvGrpSpPr>
        <p:grpSpPr>
          <a:xfrm>
            <a:off x="3935774" y="1084324"/>
            <a:ext cx="1102572" cy="5461683"/>
            <a:chOff x="5618220" y="4403502"/>
            <a:chExt cx="352688" cy="2032074"/>
          </a:xfrm>
        </p:grpSpPr>
        <p:pic>
          <p:nvPicPr>
            <p:cNvPr id="8" name="Picture 19">
              <a:extLst>
                <a:ext uri="{FF2B5EF4-FFF2-40B4-BE49-F238E27FC236}">
                  <a16:creationId xmlns:a16="http://schemas.microsoft.com/office/drawing/2014/main" id="{15652B12-B5B3-8E8E-3644-E0F4E0DB8A2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b="42457"/>
            <a:stretch/>
          </p:blipFill>
          <p:spPr>
            <a:xfrm>
              <a:off x="5625827" y="4403502"/>
              <a:ext cx="345081" cy="910565"/>
            </a:xfrm>
            <a:prstGeom prst="rect">
              <a:avLst/>
            </a:prstGeom>
            <a:ln w="28575">
              <a:solidFill>
                <a:srgbClr val="FF6600"/>
              </a:solidFill>
            </a:ln>
          </p:spPr>
        </p:pic>
        <p:pic>
          <p:nvPicPr>
            <p:cNvPr id="9" name="Picture 20">
              <a:extLst>
                <a:ext uri="{FF2B5EF4-FFF2-40B4-BE49-F238E27FC236}">
                  <a16:creationId xmlns:a16="http://schemas.microsoft.com/office/drawing/2014/main" id="{8FA05AB1-840F-92C5-8940-6371E8A58D7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b="42457"/>
            <a:stretch/>
          </p:blipFill>
          <p:spPr>
            <a:xfrm>
              <a:off x="5618220" y="5525011"/>
              <a:ext cx="345081" cy="910565"/>
            </a:xfrm>
            <a:prstGeom prst="rect">
              <a:avLst/>
            </a:prstGeom>
            <a:ln w="28575">
              <a:solidFill>
                <a:srgbClr val="FF6600"/>
              </a:solidFill>
            </a:ln>
          </p:spPr>
        </p:pic>
      </p:grpSp>
      <p:sp>
        <p:nvSpPr>
          <p:cNvPr id="10" name="TextBox 4">
            <a:extLst>
              <a:ext uri="{FF2B5EF4-FFF2-40B4-BE49-F238E27FC236}">
                <a16:creationId xmlns:a16="http://schemas.microsoft.com/office/drawing/2014/main" id="{1CEB0F37-6963-6623-6945-A75380534A5E}"/>
              </a:ext>
            </a:extLst>
          </p:cNvPr>
          <p:cNvSpPr txBox="1"/>
          <p:nvPr/>
        </p:nvSpPr>
        <p:spPr>
          <a:xfrm>
            <a:off x="3844643" y="6488669"/>
            <a:ext cx="13052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sz="1800" dirty="0">
                <a:latin typeface="Calibri" panose="020F0502020204030204"/>
              </a:rPr>
              <a:t>Høj energi</a:t>
            </a: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DD4EB580-71FA-BC7D-7FD9-FDA0E07D156B}"/>
              </a:ext>
            </a:extLst>
          </p:cNvPr>
          <p:cNvSpPr txBox="1"/>
          <p:nvPr/>
        </p:nvSpPr>
        <p:spPr>
          <a:xfrm>
            <a:off x="3844641" y="3485542"/>
            <a:ext cx="12610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sz="1800" dirty="0">
                <a:solidFill>
                  <a:sysClr val="windowText" lastClr="000000"/>
                </a:solidFill>
                <a:latin typeface="Calibri" panose="020F0502020204030204"/>
              </a:rPr>
              <a:t>Lav energi</a:t>
            </a:r>
          </a:p>
        </p:txBody>
      </p:sp>
      <p:cxnSp>
        <p:nvCxnSpPr>
          <p:cNvPr id="12" name="Connector: Elbow 7">
            <a:extLst>
              <a:ext uri="{FF2B5EF4-FFF2-40B4-BE49-F238E27FC236}">
                <a16:creationId xmlns:a16="http://schemas.microsoft.com/office/drawing/2014/main" id="{8E96644A-678E-FB3C-81E9-245468A3C958}"/>
              </a:ext>
            </a:extLst>
          </p:cNvPr>
          <p:cNvCxnSpPr>
            <a:stCxn id="8" idx="3"/>
            <a:endCxn id="6" idx="0"/>
          </p:cNvCxnSpPr>
          <p:nvPr/>
        </p:nvCxnSpPr>
        <p:spPr>
          <a:xfrm>
            <a:off x="5038346" y="2308004"/>
            <a:ext cx="1193665" cy="1161323"/>
          </a:xfrm>
          <a:prstGeom prst="bentConnector2">
            <a:avLst/>
          </a:prstGeom>
          <a:ln w="76200">
            <a:solidFill>
              <a:srgbClr val="FF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or: Elbow 8">
            <a:extLst>
              <a:ext uri="{FF2B5EF4-FFF2-40B4-BE49-F238E27FC236}">
                <a16:creationId xmlns:a16="http://schemas.microsoft.com/office/drawing/2014/main" id="{4E67A17B-DFA4-A5F8-98AA-D555017CE43C}"/>
              </a:ext>
            </a:extLst>
          </p:cNvPr>
          <p:cNvCxnSpPr>
            <a:cxnSpLocks/>
            <a:stCxn id="9" idx="3"/>
            <a:endCxn id="6" idx="2"/>
          </p:cNvCxnSpPr>
          <p:nvPr/>
        </p:nvCxnSpPr>
        <p:spPr>
          <a:xfrm flipV="1">
            <a:off x="5014565" y="4115658"/>
            <a:ext cx="1217447" cy="1206669"/>
          </a:xfrm>
          <a:prstGeom prst="bentConnector2">
            <a:avLst/>
          </a:prstGeom>
          <a:ln w="76200">
            <a:solidFill>
              <a:srgbClr val="FF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: Rounded Corners 24">
            <a:extLst>
              <a:ext uri="{FF2B5EF4-FFF2-40B4-BE49-F238E27FC236}">
                <a16:creationId xmlns:a16="http://schemas.microsoft.com/office/drawing/2014/main" id="{82FF0B4E-D4B7-AF0A-2147-56F36F7E46CA}"/>
              </a:ext>
            </a:extLst>
          </p:cNvPr>
          <p:cNvSpPr/>
          <p:nvPr/>
        </p:nvSpPr>
        <p:spPr>
          <a:xfrm>
            <a:off x="1143843" y="1753729"/>
            <a:ext cx="1708600" cy="923331"/>
          </a:xfrm>
          <a:prstGeom prst="roundRect">
            <a:avLst/>
          </a:prstGeom>
          <a:solidFill>
            <a:schemeClr val="tx1"/>
          </a:solidFill>
          <a:ln w="28575">
            <a:solidFill>
              <a:srgbClr val="FF66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1" dirty="0">
                <a:solidFill>
                  <a:prstClr val="white"/>
                </a:solidFill>
                <a:latin typeface="Calibri" panose="020F0502020204030204"/>
              </a:rPr>
              <a:t>1 </a:t>
            </a:r>
            <a:br>
              <a:rPr lang="en-US" sz="1800" b="1" dirty="0">
                <a:solidFill>
                  <a:prstClr val="white"/>
                </a:solidFill>
                <a:latin typeface="Calibri" panose="020F0502020204030204"/>
              </a:rPr>
            </a:br>
            <a:r>
              <a:rPr lang="da-DK" sz="1800" b="1" dirty="0">
                <a:solidFill>
                  <a:prstClr val="white"/>
                </a:solidFill>
                <a:latin typeface="Calibri" panose="020F0502020204030204"/>
              </a:rPr>
              <a:t>eksponering</a:t>
            </a:r>
          </a:p>
        </p:txBody>
      </p:sp>
      <p:pic>
        <p:nvPicPr>
          <p:cNvPr id="15" name="vlc-record-2023-05-03-16h56m56s-ATC001_FINAL-PROOF_720.mp4-">
            <a:hlinkClick r:id="" action="ppaction://media"/>
            <a:extLst>
              <a:ext uri="{FF2B5EF4-FFF2-40B4-BE49-F238E27FC236}">
                <a16:creationId xmlns:a16="http://schemas.microsoft.com/office/drawing/2014/main" id="{8064F7DA-22F3-CD94-731D-7720B925089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7"/>
          <a:srcRect l="43113" t="18374" b="11337"/>
          <a:stretch/>
        </p:blipFill>
        <p:spPr>
          <a:xfrm>
            <a:off x="397473" y="2876963"/>
            <a:ext cx="3201343" cy="2225027"/>
          </a:xfrm>
          <a:prstGeom prst="rect">
            <a:avLst/>
          </a:prstGeom>
          <a:ln w="28575">
            <a:solidFill>
              <a:srgbClr val="FF6600"/>
            </a:solidFill>
          </a:ln>
        </p:spPr>
      </p:pic>
      <p:sp>
        <p:nvSpPr>
          <p:cNvPr id="16" name="Rectangle: Rounded Corners 28">
            <a:extLst>
              <a:ext uri="{FF2B5EF4-FFF2-40B4-BE49-F238E27FC236}">
                <a16:creationId xmlns:a16="http://schemas.microsoft.com/office/drawing/2014/main" id="{1C78A773-F9C6-24BC-7DDC-94BB832C17D2}"/>
              </a:ext>
            </a:extLst>
          </p:cNvPr>
          <p:cNvSpPr/>
          <p:nvPr/>
        </p:nvSpPr>
        <p:spPr>
          <a:xfrm>
            <a:off x="1139792" y="5301892"/>
            <a:ext cx="1708600" cy="923331"/>
          </a:xfrm>
          <a:prstGeom prst="roundRect">
            <a:avLst/>
          </a:prstGeom>
          <a:solidFill>
            <a:schemeClr val="tx1"/>
          </a:solidFill>
          <a:ln w="28575">
            <a:solidFill>
              <a:srgbClr val="F5821F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sz="1800" b="1" dirty="0">
                <a:solidFill>
                  <a:prstClr val="white"/>
                </a:solidFill>
                <a:latin typeface="Calibri" panose="020F0502020204030204"/>
              </a:rPr>
              <a:t>2 billeder genereres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3EC7498E-7A1A-469F-B2C3-C02CA4BB04F8}"/>
              </a:ext>
            </a:extLst>
          </p:cNvPr>
          <p:cNvSpPr txBox="1">
            <a:spLocks/>
          </p:cNvSpPr>
          <p:nvPr/>
        </p:nvSpPr>
        <p:spPr>
          <a:xfrm>
            <a:off x="7319393" y="5249168"/>
            <a:ext cx="4251359" cy="115477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7"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da-DK" sz="140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oleto" panose="020B0606020203030204" pitchFamily="34" charset="77"/>
              </a:rPr>
              <a:t>Alpha-tests i 2024</a:t>
            </a:r>
          </a:p>
          <a:p>
            <a:pPr defTabSz="914377"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da-DK" sz="140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oleto" panose="020B0606020203030204" pitchFamily="34" charset="77"/>
              </a:rPr>
              <a:t>CE-mærke godkendt til følgende niveauer:</a:t>
            </a:r>
          </a:p>
          <a:p>
            <a:pPr lvl="1" defTabSz="914377" fontAlgn="auto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da-DK" sz="120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oleto" panose="020B0606020203030204" pitchFamily="34" charset="77"/>
              </a:rPr>
              <a:t>AP L1-L4 BMD (Bone Mineral </a:t>
            </a:r>
            <a:r>
              <a:rPr lang="da-DK" sz="1200" dirty="0" err="1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oleto" panose="020B0606020203030204" pitchFamily="34" charset="77"/>
              </a:rPr>
              <a:t>Density</a:t>
            </a:r>
            <a:r>
              <a:rPr lang="da-DK" sz="120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oleto" panose="020B0606020203030204" pitchFamily="34" charset="77"/>
              </a:rPr>
              <a:t>) + T-score </a:t>
            </a:r>
          </a:p>
          <a:p>
            <a:pPr lvl="1" defTabSz="914377" fontAlgn="auto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da-DK" sz="120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oleto" panose="020B0606020203030204" pitchFamily="34" charset="77"/>
              </a:rPr>
              <a:t>LAT L2-L3 BMD (Bone Mineral </a:t>
            </a:r>
            <a:r>
              <a:rPr lang="da-DK" sz="1200" dirty="0" err="1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oleto" panose="020B0606020203030204" pitchFamily="34" charset="77"/>
              </a:rPr>
              <a:t>Density</a:t>
            </a:r>
            <a:r>
              <a:rPr lang="da-DK" sz="120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oleto" panose="020B0606020203030204" pitchFamily="34" charset="77"/>
              </a:rPr>
              <a:t>)</a:t>
            </a:r>
          </a:p>
          <a:p>
            <a:pPr lvl="1" defTabSz="914377" fontAlgn="auto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da-DK" sz="1200" dirty="0" err="1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oleto" panose="020B0606020203030204" pitchFamily="34" charset="77"/>
              </a:rPr>
              <a:t>Collum</a:t>
            </a:r>
            <a:r>
              <a:rPr lang="da-DK" sz="120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oleto" panose="020B0606020203030204" pitchFamily="34" charset="77"/>
              </a:rPr>
              <a:t> </a:t>
            </a:r>
            <a:r>
              <a:rPr lang="da-DK" sz="1200" dirty="0" err="1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oleto" panose="020B0606020203030204" pitchFamily="34" charset="77"/>
              </a:rPr>
              <a:t>femoris</a:t>
            </a:r>
            <a:r>
              <a:rPr lang="da-DK" sz="120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oleto" panose="020B0606020203030204" pitchFamily="34" charset="77"/>
              </a:rPr>
              <a:t> (Bone Mineral </a:t>
            </a:r>
            <a:r>
              <a:rPr lang="da-DK" sz="1200" dirty="0" err="1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oleto" panose="020B0606020203030204" pitchFamily="34" charset="77"/>
              </a:rPr>
              <a:t>Density</a:t>
            </a:r>
            <a:r>
              <a:rPr lang="da-DK" sz="120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oleto" panose="020B0606020203030204" pitchFamily="34" charset="77"/>
              </a:rPr>
              <a:t> + T-score</a:t>
            </a:r>
          </a:p>
          <a:p>
            <a:pPr marL="0" indent="0" defTabSz="914377" fontAlgn="auto">
              <a:spcAft>
                <a:spcPts val="0"/>
              </a:spcAft>
              <a:buClr>
                <a:srgbClr val="F5821F"/>
              </a:buClr>
              <a:buNone/>
              <a:defRPr/>
            </a:pPr>
            <a:endParaRPr lang="en-US" sz="2400" dirty="0">
              <a:latin typeface="Calibri" panose="020F0502020204030204"/>
            </a:endParaRPr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CFE70827-2491-D648-0798-C93F3BB283A6}"/>
              </a:ext>
            </a:extLst>
          </p:cNvPr>
          <p:cNvSpPr txBox="1"/>
          <p:nvPr/>
        </p:nvSpPr>
        <p:spPr>
          <a:xfrm>
            <a:off x="397472" y="273946"/>
            <a:ext cx="87369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3200" b="1" dirty="0" err="1">
                <a:latin typeface="+mj-lt"/>
              </a:rPr>
              <a:t>EOSedge</a:t>
            </a:r>
            <a:r>
              <a:rPr lang="da-DK" sz="3200" b="1" dirty="0">
                <a:latin typeface="+mj-lt"/>
              </a:rPr>
              <a:t> - Knogledensitet</a:t>
            </a:r>
            <a:endParaRPr lang="en-DK" sz="3200" b="1" dirty="0">
              <a:latin typeface="+mj-lt"/>
            </a:endParaRPr>
          </a:p>
        </p:txBody>
      </p:sp>
      <p:pic>
        <p:nvPicPr>
          <p:cNvPr id="3" name="Billede 2" descr="Et billede, der indeholder Font/skrifttype, tekst, Grafik, logo&#10;&#10;Automatisk genereret beskrivelse">
            <a:extLst>
              <a:ext uri="{FF2B5EF4-FFF2-40B4-BE49-F238E27FC236}">
                <a16:creationId xmlns:a16="http://schemas.microsoft.com/office/drawing/2014/main" id="{0C44AF1F-BB9A-00AD-33F7-7D2BCA8C416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52" y="6191545"/>
            <a:ext cx="708923" cy="708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177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75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82391A22-74B4-BB93-49C3-794732EDC5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FF104B-CF10-4F01-A1B3-4EAC1BDC1935}" type="slidenum">
              <a:rPr lang="da-DK" smtClean="0"/>
              <a:t>27</a:t>
            </a:fld>
            <a:endParaRPr lang="da-DK"/>
          </a:p>
        </p:txBody>
      </p:sp>
      <p:sp>
        <p:nvSpPr>
          <p:cNvPr id="3" name="Tekstfelt 2">
            <a:extLst>
              <a:ext uri="{FF2B5EF4-FFF2-40B4-BE49-F238E27FC236}">
                <a16:creationId xmlns:a16="http://schemas.microsoft.com/office/drawing/2014/main" id="{B4030AA1-3644-4B54-6309-677A1D6BEDF7}"/>
              </a:ext>
            </a:extLst>
          </p:cNvPr>
          <p:cNvSpPr txBox="1"/>
          <p:nvPr/>
        </p:nvSpPr>
        <p:spPr>
          <a:xfrm>
            <a:off x="431371" y="549389"/>
            <a:ext cx="85571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3200" b="1" dirty="0">
                <a:latin typeface="+mn-lt"/>
              </a:rPr>
              <a:t>Hvorfor ikke lavdosis CT til </a:t>
            </a:r>
            <a:r>
              <a:rPr lang="da-DK" sz="3200" b="1" dirty="0" err="1">
                <a:latin typeface="+mn-lt"/>
              </a:rPr>
              <a:t>scoliosekontroller</a:t>
            </a:r>
            <a:r>
              <a:rPr lang="da-DK" sz="3200" b="1" dirty="0">
                <a:latin typeface="+mn-lt"/>
              </a:rPr>
              <a:t>?</a:t>
            </a:r>
            <a:endParaRPr lang="en-DK" sz="3200" b="1" dirty="0">
              <a:latin typeface="+mn-lt"/>
            </a:endParaRPr>
          </a:p>
        </p:txBody>
      </p:sp>
      <p:grpSp>
        <p:nvGrpSpPr>
          <p:cNvPr id="4" name="Groupe 34">
            <a:extLst>
              <a:ext uri="{FF2B5EF4-FFF2-40B4-BE49-F238E27FC236}">
                <a16:creationId xmlns:a16="http://schemas.microsoft.com/office/drawing/2014/main" id="{E7C7BA82-FC7C-2D0B-A800-90E56428D26A}"/>
              </a:ext>
            </a:extLst>
          </p:cNvPr>
          <p:cNvGrpSpPr/>
          <p:nvPr/>
        </p:nvGrpSpPr>
        <p:grpSpPr>
          <a:xfrm>
            <a:off x="2735626" y="1737190"/>
            <a:ext cx="6105491" cy="4540643"/>
            <a:chOff x="7326534" y="2074043"/>
            <a:chExt cx="4579119" cy="3405482"/>
          </a:xfrm>
        </p:grpSpPr>
        <p:grpSp>
          <p:nvGrpSpPr>
            <p:cNvPr id="5" name="Group 9">
              <a:extLst>
                <a:ext uri="{FF2B5EF4-FFF2-40B4-BE49-F238E27FC236}">
                  <a16:creationId xmlns:a16="http://schemas.microsoft.com/office/drawing/2014/main" id="{CDF42268-FF10-E4E4-4792-58A950C03868}"/>
                </a:ext>
              </a:extLst>
            </p:cNvPr>
            <p:cNvGrpSpPr/>
            <p:nvPr/>
          </p:nvGrpSpPr>
          <p:grpSpPr>
            <a:xfrm>
              <a:off x="7326534" y="2074043"/>
              <a:ext cx="4579119" cy="3025737"/>
              <a:chOff x="3218201" y="2540179"/>
              <a:chExt cx="6298691" cy="3520567"/>
            </a:xfrm>
          </p:grpSpPr>
          <p:pic>
            <p:nvPicPr>
              <p:cNvPr id="17" name="Picture 4" descr="C:\Documents and Settings\Gomes\Mes documents\2-Clinique\Essais cliniques\Scoliose CT Vs EOS\10.bmp">
                <a:extLst>
                  <a:ext uri="{FF2B5EF4-FFF2-40B4-BE49-F238E27FC236}">
                    <a16:creationId xmlns:a16="http://schemas.microsoft.com/office/drawing/2014/main" id="{0C9B4A85-66B4-9035-FD4A-47F2FE0FD5E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999999"/>
                  </a:clrFrom>
                  <a:clrTo>
                    <a:srgbClr val="999999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5121716" y="2540179"/>
                <a:ext cx="2129042" cy="35205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18" name="Groupe 9">
                <a:extLst>
                  <a:ext uri="{FF2B5EF4-FFF2-40B4-BE49-F238E27FC236}">
                    <a16:creationId xmlns:a16="http://schemas.microsoft.com/office/drawing/2014/main" id="{6771C597-29AE-5C34-608D-65DB2A6D7206}"/>
                  </a:ext>
                </a:extLst>
              </p:cNvPr>
              <p:cNvGrpSpPr/>
              <p:nvPr/>
            </p:nvGrpSpPr>
            <p:grpSpPr>
              <a:xfrm>
                <a:off x="3218201" y="2799656"/>
                <a:ext cx="6298691" cy="2483937"/>
                <a:chOff x="2361782" y="3353512"/>
                <a:chExt cx="5787340" cy="2002921"/>
              </a:xfrm>
            </p:grpSpPr>
            <p:sp>
              <p:nvSpPr>
                <p:cNvPr id="19" name="ZoneTexte 14">
                  <a:extLst>
                    <a:ext uri="{FF2B5EF4-FFF2-40B4-BE49-F238E27FC236}">
                      <a16:creationId xmlns:a16="http://schemas.microsoft.com/office/drawing/2014/main" id="{5B0E3978-C193-2C89-9431-7A8CA420923C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361782" y="3375132"/>
                  <a:ext cx="1956200" cy="67831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 lIns="121460" tIns="60731" rIns="121460" bIns="60731">
                  <a:spAutoFit/>
                </a:bodyPr>
                <a:lstStyle/>
                <a:p>
                  <a:pPr marL="359767" indent="-359767" algn="ctr" defTabSz="1218978" eaLnBrk="0" hangingPunct="0">
                    <a:buFont typeface="Arial" pitchFamily="34" charset="0"/>
                    <a:buChar char="•"/>
                    <a:tabLst>
                      <a:tab pos="359767" algn="l"/>
                    </a:tabLst>
                    <a:defRPr/>
                  </a:pPr>
                  <a:endParaRPr lang="fr-FR" sz="133" b="1" dirty="0">
                    <a:solidFill>
                      <a:srgbClr val="C67355"/>
                    </a:solidFill>
                    <a:latin typeface="Arial" pitchFamily="34" charset="0"/>
                    <a:cs typeface="Arial" panose="020B0604020202020204" pitchFamily="34" charset="0"/>
                    <a:sym typeface="Helvetica Light"/>
                  </a:endParaRPr>
                </a:p>
                <a:p>
                  <a:pPr algn="ctr" defTabSz="1218978" eaLnBrk="0" hangingPunct="0">
                    <a:defRPr/>
                  </a:pPr>
                  <a:r>
                    <a:rPr lang="fr-FR" sz="2667" dirty="0">
                      <a:solidFill>
                        <a:srgbClr val="C7B986"/>
                      </a:solidFill>
                      <a:latin typeface="+mj-lt"/>
                      <a:cs typeface="Arial" panose="020B0604020202020204" pitchFamily="34" charset="0"/>
                      <a:sym typeface="Helvetica Light"/>
                    </a:rPr>
                    <a:t>EOS</a:t>
                  </a:r>
                </a:p>
                <a:p>
                  <a:pPr algn="ctr" defTabSz="1218978" eaLnBrk="0" hangingPunct="0">
                    <a:defRPr/>
                  </a:pPr>
                  <a:r>
                    <a:rPr lang="fr-FR" sz="2667" dirty="0">
                      <a:solidFill>
                        <a:srgbClr val="C7B986"/>
                      </a:solidFill>
                      <a:latin typeface="MetaBold-Roman"/>
                      <a:cs typeface="Arial" panose="020B0604020202020204" pitchFamily="34" charset="0"/>
                      <a:sym typeface="Helvetica Light"/>
                    </a:rPr>
                    <a:t>(78</a:t>
                  </a:r>
                  <a:r>
                    <a:rPr lang="fr-FR" sz="2667" b="1" dirty="0">
                      <a:solidFill>
                        <a:srgbClr val="C7B986"/>
                      </a:solidFill>
                      <a:latin typeface="MetaBold-Roman"/>
                      <a:cs typeface="Arial" panose="020B0604020202020204" pitchFamily="34" charset="0"/>
                      <a:sym typeface="Helvetica Light"/>
                    </a:rPr>
                    <a:t>°</a:t>
                  </a:r>
                  <a:r>
                    <a:rPr lang="fr-FR" sz="2667" dirty="0">
                      <a:solidFill>
                        <a:srgbClr val="C7B986"/>
                      </a:solidFill>
                      <a:latin typeface="MetaBold-Roman"/>
                      <a:cs typeface="Arial" panose="020B0604020202020204" pitchFamily="34" charset="0"/>
                      <a:sym typeface="Helvetica Light"/>
                    </a:rPr>
                    <a:t>)</a:t>
                  </a:r>
                </a:p>
              </p:txBody>
            </p:sp>
            <p:sp>
              <p:nvSpPr>
                <p:cNvPr id="20" name="ZoneTexte 14">
                  <a:extLst>
                    <a:ext uri="{FF2B5EF4-FFF2-40B4-BE49-F238E27FC236}">
                      <a16:creationId xmlns:a16="http://schemas.microsoft.com/office/drawing/2014/main" id="{8F8E608A-96B0-F019-9876-9087FE83220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6241503" y="3353512"/>
                  <a:ext cx="1727607" cy="67831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 lIns="121460" tIns="60731" rIns="121460" bIns="60731">
                  <a:spAutoFit/>
                </a:bodyPr>
                <a:lstStyle/>
                <a:p>
                  <a:pPr algn="ctr" defTabSz="1218978" eaLnBrk="0" hangingPunct="0">
                    <a:defRPr/>
                  </a:pPr>
                  <a:r>
                    <a:rPr lang="fr-FR" sz="2667" dirty="0">
                      <a:solidFill>
                        <a:srgbClr val="C67355"/>
                      </a:solidFill>
                      <a:latin typeface="MetaBold-Roman" panose="020B0802030000020004" pitchFamily="34" charset="0"/>
                      <a:cs typeface="Arial" panose="020B0604020202020204" pitchFamily="34" charset="0"/>
                      <a:sym typeface="Helvetica Light"/>
                    </a:rPr>
                    <a:t>CT Scan (59°)</a:t>
                  </a:r>
                </a:p>
                <a:p>
                  <a:pPr marL="359767" indent="-359767" algn="ctr" defTabSz="1218978" eaLnBrk="0" hangingPunct="0">
                    <a:buFont typeface="Arial" pitchFamily="34" charset="0"/>
                    <a:buChar char="•"/>
                    <a:tabLst>
                      <a:tab pos="359767" algn="l"/>
                    </a:tabLst>
                    <a:defRPr/>
                  </a:pPr>
                  <a:endParaRPr lang="fr-FR" sz="133" b="1" dirty="0">
                    <a:solidFill>
                      <a:srgbClr val="C67355"/>
                    </a:solidFill>
                    <a:latin typeface="MetaNormalLF-Roman"/>
                    <a:cs typeface="Arial" panose="020B0604020202020204" pitchFamily="34" charset="0"/>
                    <a:sym typeface="Helvetica Light"/>
                  </a:endParaRPr>
                </a:p>
              </p:txBody>
            </p:sp>
            <p:sp>
              <p:nvSpPr>
                <p:cNvPr id="21" name="Rectangle 17">
                  <a:extLst>
                    <a:ext uri="{FF2B5EF4-FFF2-40B4-BE49-F238E27FC236}">
                      <a16:creationId xmlns:a16="http://schemas.microsoft.com/office/drawing/2014/main" id="{BCB5622E-AFB7-2BFF-7A15-5B32DAA7CC63}"/>
                    </a:ext>
                  </a:extLst>
                </p:cNvPr>
                <p:cNvSpPr/>
                <p:nvPr/>
              </p:nvSpPr>
              <p:spPr>
                <a:xfrm>
                  <a:off x="7524328" y="5040408"/>
                  <a:ext cx="624794" cy="316025"/>
                </a:xfrm>
                <a:prstGeom prst="rect">
                  <a:avLst/>
                </a:prstGeom>
                <a:solidFill>
                  <a:schemeClr val="bg1"/>
                </a:solidFill>
                <a:ln w="38100">
                  <a:solidFill>
                    <a:schemeClr val="bg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lIns="60955" tIns="60955" rIns="60955" bIns="60955" rtlCol="0" anchor="t" anchorCtr="0"/>
                <a:lstStyle/>
                <a:p>
                  <a:pPr algn="ctr" defTabSz="1218978" eaLnBrk="0" hangingPunct="0">
                    <a:lnSpc>
                      <a:spcPts val="2133"/>
                    </a:lnSpc>
                    <a:defRPr/>
                  </a:pPr>
                  <a:endParaRPr lang="fr-FR" sz="1600">
                    <a:solidFill>
                      <a:srgbClr val="FFC000"/>
                    </a:solidFill>
                    <a:latin typeface="MetaNormal-Roman"/>
                    <a:sym typeface="Helvetica Light"/>
                  </a:endParaRPr>
                </a:p>
              </p:txBody>
            </p:sp>
            <p:cxnSp>
              <p:nvCxnSpPr>
                <p:cNvPr id="22" name="Connecteur droit 18">
                  <a:extLst>
                    <a:ext uri="{FF2B5EF4-FFF2-40B4-BE49-F238E27FC236}">
                      <a16:creationId xmlns:a16="http://schemas.microsoft.com/office/drawing/2014/main" id="{C4E4EAB6-7829-C61A-47E8-F70C344A6512}"/>
                    </a:ext>
                  </a:extLst>
                </p:cNvPr>
                <p:cNvCxnSpPr/>
                <p:nvPr/>
              </p:nvCxnSpPr>
              <p:spPr>
                <a:xfrm>
                  <a:off x="4860032" y="3501008"/>
                  <a:ext cx="576064" cy="432048"/>
                </a:xfrm>
                <a:prstGeom prst="line">
                  <a:avLst/>
                </a:prstGeom>
                <a:ln w="25400">
                  <a:solidFill>
                    <a:srgbClr val="C00000"/>
                  </a:solidFill>
                  <a:prstDash val="sys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Connecteur droit 19">
                  <a:extLst>
                    <a:ext uri="{FF2B5EF4-FFF2-40B4-BE49-F238E27FC236}">
                      <a16:creationId xmlns:a16="http://schemas.microsoft.com/office/drawing/2014/main" id="{73969C97-95C5-1C1F-3020-A4876F0C1ABE}"/>
                    </a:ext>
                  </a:extLst>
                </p:cNvPr>
                <p:cNvCxnSpPr/>
                <p:nvPr/>
              </p:nvCxnSpPr>
              <p:spPr>
                <a:xfrm flipV="1">
                  <a:off x="4932040" y="4149080"/>
                  <a:ext cx="504056" cy="432048"/>
                </a:xfrm>
                <a:prstGeom prst="line">
                  <a:avLst/>
                </a:prstGeom>
                <a:ln w="25400">
                  <a:solidFill>
                    <a:srgbClr val="C00000"/>
                  </a:solidFill>
                  <a:prstDash val="sys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Connecteur droit 20">
                  <a:extLst>
                    <a:ext uri="{FF2B5EF4-FFF2-40B4-BE49-F238E27FC236}">
                      <a16:creationId xmlns:a16="http://schemas.microsoft.com/office/drawing/2014/main" id="{76A7B546-6E14-2CE0-0E36-B1C511E55F8A}"/>
                    </a:ext>
                  </a:extLst>
                </p:cNvPr>
                <p:cNvCxnSpPr/>
                <p:nvPr/>
              </p:nvCxnSpPr>
              <p:spPr>
                <a:xfrm>
                  <a:off x="4499992" y="3429000"/>
                  <a:ext cx="720080" cy="504056"/>
                </a:xfrm>
                <a:prstGeom prst="line">
                  <a:avLst/>
                </a:prstGeom>
                <a:ln w="25400">
                  <a:solidFill>
                    <a:schemeClr val="accent6">
                      <a:lumMod val="75000"/>
                    </a:schemeClr>
                  </a:solidFill>
                  <a:prstDash val="sys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Connecteur droit 21">
                  <a:extLst>
                    <a:ext uri="{FF2B5EF4-FFF2-40B4-BE49-F238E27FC236}">
                      <a16:creationId xmlns:a16="http://schemas.microsoft.com/office/drawing/2014/main" id="{D75114B1-4623-6A68-22E7-B394F43A8A18}"/>
                    </a:ext>
                  </a:extLst>
                </p:cNvPr>
                <p:cNvCxnSpPr/>
                <p:nvPr/>
              </p:nvCxnSpPr>
              <p:spPr>
                <a:xfrm flipV="1">
                  <a:off x="4499992" y="4149080"/>
                  <a:ext cx="720080" cy="576064"/>
                </a:xfrm>
                <a:prstGeom prst="line">
                  <a:avLst/>
                </a:prstGeom>
                <a:ln w="25400">
                  <a:solidFill>
                    <a:schemeClr val="accent6">
                      <a:lumMod val="75000"/>
                    </a:schemeClr>
                  </a:solidFill>
                  <a:prstDash val="sys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6" name="Rectangle 23">
              <a:extLst>
                <a:ext uri="{FF2B5EF4-FFF2-40B4-BE49-F238E27FC236}">
                  <a16:creationId xmlns:a16="http://schemas.microsoft.com/office/drawing/2014/main" id="{4AD7AF00-4670-5B9D-F976-B6DDFCFBAFC9}"/>
                </a:ext>
              </a:extLst>
            </p:cNvPr>
            <p:cNvSpPr/>
            <p:nvPr/>
          </p:nvSpPr>
          <p:spPr>
            <a:xfrm>
              <a:off x="7863131" y="5225610"/>
              <a:ext cx="3695099" cy="25391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600" dirty="0" err="1">
                  <a:solidFill>
                    <a:srgbClr val="16165D"/>
                  </a:solidFill>
                  <a:latin typeface="+mj-lt"/>
                  <a:cs typeface="Arial" panose="020B0604020202020204" pitchFamily="34" charset="0"/>
                </a:rPr>
                <a:t>Vægtbærende</a:t>
              </a:r>
              <a:r>
                <a:rPr lang="fr-FR" sz="1600" dirty="0">
                  <a:solidFill>
                    <a:srgbClr val="16165D"/>
                  </a:solidFill>
                  <a:latin typeface="+mj-lt"/>
                  <a:cs typeface="Arial" panose="020B0604020202020204" pitchFamily="34" charset="0"/>
                </a:rPr>
                <a:t> </a:t>
              </a:r>
              <a:r>
                <a:rPr lang="fr-FR" sz="1600" dirty="0" err="1">
                  <a:solidFill>
                    <a:srgbClr val="16165D"/>
                  </a:solidFill>
                  <a:latin typeface="+mj-lt"/>
                  <a:cs typeface="Arial" panose="020B0604020202020204" pitchFamily="34" charset="0"/>
                </a:rPr>
                <a:t>røntgens</a:t>
              </a:r>
              <a:r>
                <a:rPr lang="fr-FR" sz="1600" dirty="0">
                  <a:solidFill>
                    <a:srgbClr val="16165D"/>
                  </a:solidFill>
                  <a:latin typeface="+mj-lt"/>
                  <a:cs typeface="Arial" panose="020B0604020202020204" pitchFamily="34" charset="0"/>
                </a:rPr>
                <a:t> </a:t>
              </a:r>
              <a:r>
                <a:rPr lang="fr-FR" sz="1600" dirty="0" err="1">
                  <a:solidFill>
                    <a:srgbClr val="16165D"/>
                  </a:solidFill>
                  <a:latin typeface="+mj-lt"/>
                  <a:cs typeface="Arial" panose="020B0604020202020204" pitchFamily="34" charset="0"/>
                </a:rPr>
                <a:t>indflydelse</a:t>
              </a:r>
              <a:r>
                <a:rPr lang="fr-FR" sz="1600" dirty="0">
                  <a:solidFill>
                    <a:srgbClr val="16165D"/>
                  </a:solidFill>
                  <a:latin typeface="+mj-lt"/>
                  <a:cs typeface="Arial" panose="020B0604020202020204" pitchFamily="34" charset="0"/>
                </a:rPr>
                <a:t> </a:t>
              </a:r>
              <a:r>
                <a:rPr lang="fr-FR" sz="1600" dirty="0" err="1">
                  <a:solidFill>
                    <a:srgbClr val="16165D"/>
                  </a:solidFill>
                  <a:latin typeface="+mj-lt"/>
                  <a:cs typeface="Arial" panose="020B0604020202020204" pitchFamily="34" charset="0"/>
                </a:rPr>
                <a:t>på</a:t>
              </a:r>
              <a:r>
                <a:rPr lang="fr-FR" sz="1600" dirty="0">
                  <a:solidFill>
                    <a:srgbClr val="16165D"/>
                  </a:solidFill>
                  <a:latin typeface="+mj-lt"/>
                  <a:cs typeface="Arial" panose="020B0604020202020204" pitchFamily="34" charset="0"/>
                </a:rPr>
                <a:t> </a:t>
              </a:r>
              <a:r>
                <a:rPr lang="fr-FR" sz="1600" dirty="0" err="1">
                  <a:solidFill>
                    <a:srgbClr val="16165D"/>
                  </a:solidFill>
                  <a:latin typeface="+mj-lt"/>
                  <a:cs typeface="Arial" panose="020B0604020202020204" pitchFamily="34" charset="0"/>
                </a:rPr>
                <a:t>kliniske</a:t>
              </a:r>
              <a:r>
                <a:rPr lang="fr-FR" sz="1600" dirty="0">
                  <a:solidFill>
                    <a:srgbClr val="16165D"/>
                  </a:solidFill>
                  <a:latin typeface="+mj-lt"/>
                  <a:cs typeface="Arial" panose="020B0604020202020204" pitchFamily="34" charset="0"/>
                </a:rPr>
                <a:t> </a:t>
              </a:r>
              <a:r>
                <a:rPr lang="fr-FR" sz="1600" dirty="0" err="1">
                  <a:solidFill>
                    <a:srgbClr val="16165D"/>
                  </a:solidFill>
                  <a:latin typeface="+mj-lt"/>
                  <a:cs typeface="Arial" panose="020B0604020202020204" pitchFamily="34" charset="0"/>
                </a:rPr>
                <a:t>parametre</a:t>
              </a:r>
              <a:endParaRPr lang="fr-FR" sz="1600" dirty="0">
                <a:solidFill>
                  <a:srgbClr val="16165D"/>
                </a:solidFill>
                <a:latin typeface="+mj-lt"/>
                <a:cs typeface="Arial" panose="020B0604020202020204" pitchFamily="34" charset="0"/>
              </a:endParaRPr>
            </a:p>
          </p:txBody>
        </p:sp>
        <p:grpSp>
          <p:nvGrpSpPr>
            <p:cNvPr id="7" name="Group 67">
              <a:extLst>
                <a:ext uri="{FF2B5EF4-FFF2-40B4-BE49-F238E27FC236}">
                  <a16:creationId xmlns:a16="http://schemas.microsoft.com/office/drawing/2014/main" id="{025E5850-9D5B-7AE3-E3E9-37522E9BE33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706584" y="3113049"/>
              <a:ext cx="594375" cy="1523941"/>
              <a:chOff x="5186204" y="2959051"/>
              <a:chExt cx="369060" cy="946247"/>
            </a:xfrm>
          </p:grpSpPr>
          <p:sp>
            <p:nvSpPr>
              <p:cNvPr id="13" name="Oval 5">
                <a:extLst>
                  <a:ext uri="{FF2B5EF4-FFF2-40B4-BE49-F238E27FC236}">
                    <a16:creationId xmlns:a16="http://schemas.microsoft.com/office/drawing/2014/main" id="{E817230E-D776-FE34-C0DC-35B90F88AE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55160" y="2959051"/>
                <a:ext cx="144651" cy="144651"/>
              </a:xfrm>
              <a:prstGeom prst="ellipse">
                <a:avLst/>
              </a:prstGeom>
              <a:solidFill>
                <a:srgbClr val="FFFFFF"/>
              </a:solidFill>
              <a:ln w="28575" cap="flat">
                <a:solidFill>
                  <a:srgbClr val="C7B986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3200"/>
              </a:p>
            </p:txBody>
          </p:sp>
          <p:sp>
            <p:nvSpPr>
              <p:cNvPr id="14" name="Freeform 6">
                <a:extLst>
                  <a:ext uri="{FF2B5EF4-FFF2-40B4-BE49-F238E27FC236}">
                    <a16:creationId xmlns:a16="http://schemas.microsoft.com/office/drawing/2014/main" id="{482B7855-C887-817D-E99C-E082D8687B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86204" y="3443501"/>
                <a:ext cx="297325" cy="406815"/>
              </a:xfrm>
              <a:custGeom>
                <a:avLst/>
                <a:gdLst>
                  <a:gd name="T0" fmla="*/ 552 w 637"/>
                  <a:gd name="T1" fmla="*/ 19 h 871"/>
                  <a:gd name="T2" fmla="*/ 417 w 637"/>
                  <a:gd name="T3" fmla="*/ 84 h 871"/>
                  <a:gd name="T4" fmla="*/ 280 w 637"/>
                  <a:gd name="T5" fmla="*/ 478 h 871"/>
                  <a:gd name="T6" fmla="*/ 50 w 637"/>
                  <a:gd name="T7" fmla="*/ 671 h 871"/>
                  <a:gd name="T8" fmla="*/ 38 w 637"/>
                  <a:gd name="T9" fmla="*/ 821 h 871"/>
                  <a:gd name="T10" fmla="*/ 187 w 637"/>
                  <a:gd name="T11" fmla="*/ 833 h 871"/>
                  <a:gd name="T12" fmla="*/ 439 w 637"/>
                  <a:gd name="T13" fmla="*/ 621 h 871"/>
                  <a:gd name="T14" fmla="*/ 443 w 637"/>
                  <a:gd name="T15" fmla="*/ 617 h 871"/>
                  <a:gd name="T16" fmla="*/ 451 w 637"/>
                  <a:gd name="T17" fmla="*/ 608 h 871"/>
                  <a:gd name="T18" fmla="*/ 457 w 637"/>
                  <a:gd name="T19" fmla="*/ 600 h 871"/>
                  <a:gd name="T20" fmla="*/ 463 w 637"/>
                  <a:gd name="T21" fmla="*/ 591 h 871"/>
                  <a:gd name="T22" fmla="*/ 468 w 637"/>
                  <a:gd name="T23" fmla="*/ 581 h 871"/>
                  <a:gd name="T24" fmla="*/ 470 w 637"/>
                  <a:gd name="T25" fmla="*/ 575 h 871"/>
                  <a:gd name="T26" fmla="*/ 617 w 637"/>
                  <a:gd name="T27" fmla="*/ 154 h 871"/>
                  <a:gd name="T28" fmla="*/ 552 w 637"/>
                  <a:gd name="T29" fmla="*/ 19 h 8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37" h="871">
                    <a:moveTo>
                      <a:pt x="552" y="19"/>
                    </a:moveTo>
                    <a:cubicBezTo>
                      <a:pt x="497" y="0"/>
                      <a:pt x="436" y="29"/>
                      <a:pt x="417" y="84"/>
                    </a:cubicBezTo>
                    <a:cubicBezTo>
                      <a:pt x="280" y="478"/>
                      <a:pt x="280" y="478"/>
                      <a:pt x="280" y="478"/>
                    </a:cubicBezTo>
                    <a:cubicBezTo>
                      <a:pt x="50" y="671"/>
                      <a:pt x="50" y="671"/>
                      <a:pt x="50" y="671"/>
                    </a:cubicBezTo>
                    <a:cubicBezTo>
                      <a:pt x="6" y="709"/>
                      <a:pt x="0" y="776"/>
                      <a:pt x="38" y="821"/>
                    </a:cubicBezTo>
                    <a:cubicBezTo>
                      <a:pt x="76" y="865"/>
                      <a:pt x="143" y="871"/>
                      <a:pt x="187" y="833"/>
                    </a:cubicBezTo>
                    <a:cubicBezTo>
                      <a:pt x="439" y="621"/>
                      <a:pt x="439" y="621"/>
                      <a:pt x="439" y="621"/>
                    </a:cubicBezTo>
                    <a:cubicBezTo>
                      <a:pt x="440" y="620"/>
                      <a:pt x="441" y="618"/>
                      <a:pt x="443" y="617"/>
                    </a:cubicBezTo>
                    <a:cubicBezTo>
                      <a:pt x="446" y="614"/>
                      <a:pt x="449" y="611"/>
                      <a:pt x="451" y="608"/>
                    </a:cubicBezTo>
                    <a:cubicBezTo>
                      <a:pt x="453" y="606"/>
                      <a:pt x="455" y="603"/>
                      <a:pt x="457" y="600"/>
                    </a:cubicBezTo>
                    <a:cubicBezTo>
                      <a:pt x="459" y="597"/>
                      <a:pt x="461" y="594"/>
                      <a:pt x="463" y="591"/>
                    </a:cubicBezTo>
                    <a:cubicBezTo>
                      <a:pt x="465" y="588"/>
                      <a:pt x="466" y="584"/>
                      <a:pt x="468" y="581"/>
                    </a:cubicBezTo>
                    <a:cubicBezTo>
                      <a:pt x="468" y="579"/>
                      <a:pt x="470" y="577"/>
                      <a:pt x="470" y="575"/>
                    </a:cubicBezTo>
                    <a:cubicBezTo>
                      <a:pt x="617" y="154"/>
                      <a:pt x="617" y="154"/>
                      <a:pt x="617" y="154"/>
                    </a:cubicBezTo>
                    <a:cubicBezTo>
                      <a:pt x="637" y="99"/>
                      <a:pt x="607" y="38"/>
                      <a:pt x="552" y="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28575" cap="flat">
                <a:solidFill>
                  <a:srgbClr val="C7B986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3200"/>
              </a:p>
            </p:txBody>
          </p:sp>
          <p:sp>
            <p:nvSpPr>
              <p:cNvPr id="15" name="Freeform 7">
                <a:extLst>
                  <a:ext uri="{FF2B5EF4-FFF2-40B4-BE49-F238E27FC236}">
                    <a16:creationId xmlns:a16="http://schemas.microsoft.com/office/drawing/2014/main" id="{D74E3DAB-0495-7816-F1AF-982B6527AB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55160" y="3128007"/>
                <a:ext cx="171552" cy="777291"/>
              </a:xfrm>
              <a:custGeom>
                <a:avLst/>
                <a:gdLst>
                  <a:gd name="T0" fmla="*/ 363 w 368"/>
                  <a:gd name="T1" fmla="*/ 1228 h 1665"/>
                  <a:gd name="T2" fmla="*/ 363 w 368"/>
                  <a:gd name="T3" fmla="*/ 1227 h 1665"/>
                  <a:gd name="T4" fmla="*/ 362 w 368"/>
                  <a:gd name="T5" fmla="*/ 1216 h 1665"/>
                  <a:gd name="T6" fmla="*/ 360 w 368"/>
                  <a:gd name="T7" fmla="*/ 1206 h 1665"/>
                  <a:gd name="T8" fmla="*/ 360 w 368"/>
                  <a:gd name="T9" fmla="*/ 1205 h 1665"/>
                  <a:gd name="T10" fmla="*/ 275 w 368"/>
                  <a:gd name="T11" fmla="*/ 844 h 1665"/>
                  <a:gd name="T12" fmla="*/ 310 w 368"/>
                  <a:gd name="T13" fmla="*/ 746 h 1665"/>
                  <a:gd name="T14" fmla="*/ 310 w 368"/>
                  <a:gd name="T15" fmla="*/ 155 h 1665"/>
                  <a:gd name="T16" fmla="*/ 155 w 368"/>
                  <a:gd name="T17" fmla="*/ 0 h 1665"/>
                  <a:gd name="T18" fmla="*/ 0 w 368"/>
                  <a:gd name="T19" fmla="*/ 155 h 1665"/>
                  <a:gd name="T20" fmla="*/ 0 w 368"/>
                  <a:gd name="T21" fmla="*/ 746 h 1665"/>
                  <a:gd name="T22" fmla="*/ 64 w 368"/>
                  <a:gd name="T23" fmla="*/ 872 h 1665"/>
                  <a:gd name="T24" fmla="*/ 151 w 368"/>
                  <a:gd name="T25" fmla="*/ 1242 h 1665"/>
                  <a:gd name="T26" fmla="*/ 155 w 368"/>
                  <a:gd name="T27" fmla="*/ 1559 h 1665"/>
                  <a:gd name="T28" fmla="*/ 263 w 368"/>
                  <a:gd name="T29" fmla="*/ 1664 h 1665"/>
                  <a:gd name="T30" fmla="*/ 367 w 368"/>
                  <a:gd name="T31" fmla="*/ 1557 h 1665"/>
                  <a:gd name="T32" fmla="*/ 363 w 368"/>
                  <a:gd name="T33" fmla="*/ 1228 h 16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68" h="1665">
                    <a:moveTo>
                      <a:pt x="363" y="1228"/>
                    </a:moveTo>
                    <a:cubicBezTo>
                      <a:pt x="363" y="1228"/>
                      <a:pt x="363" y="1227"/>
                      <a:pt x="363" y="1227"/>
                    </a:cubicBezTo>
                    <a:cubicBezTo>
                      <a:pt x="363" y="1224"/>
                      <a:pt x="362" y="1220"/>
                      <a:pt x="362" y="1216"/>
                    </a:cubicBezTo>
                    <a:cubicBezTo>
                      <a:pt x="361" y="1213"/>
                      <a:pt x="361" y="1209"/>
                      <a:pt x="360" y="1206"/>
                    </a:cubicBezTo>
                    <a:cubicBezTo>
                      <a:pt x="360" y="1205"/>
                      <a:pt x="360" y="1205"/>
                      <a:pt x="360" y="1205"/>
                    </a:cubicBezTo>
                    <a:cubicBezTo>
                      <a:pt x="275" y="844"/>
                      <a:pt x="275" y="844"/>
                      <a:pt x="275" y="844"/>
                    </a:cubicBezTo>
                    <a:cubicBezTo>
                      <a:pt x="297" y="817"/>
                      <a:pt x="310" y="783"/>
                      <a:pt x="310" y="746"/>
                    </a:cubicBezTo>
                    <a:cubicBezTo>
                      <a:pt x="310" y="155"/>
                      <a:pt x="310" y="155"/>
                      <a:pt x="310" y="155"/>
                    </a:cubicBezTo>
                    <a:cubicBezTo>
                      <a:pt x="310" y="69"/>
                      <a:pt x="241" y="0"/>
                      <a:pt x="155" y="0"/>
                    </a:cubicBezTo>
                    <a:cubicBezTo>
                      <a:pt x="69" y="0"/>
                      <a:pt x="0" y="69"/>
                      <a:pt x="0" y="155"/>
                    </a:cubicBezTo>
                    <a:cubicBezTo>
                      <a:pt x="0" y="746"/>
                      <a:pt x="0" y="746"/>
                      <a:pt x="0" y="746"/>
                    </a:cubicBezTo>
                    <a:cubicBezTo>
                      <a:pt x="0" y="798"/>
                      <a:pt x="25" y="843"/>
                      <a:pt x="64" y="872"/>
                    </a:cubicBezTo>
                    <a:cubicBezTo>
                      <a:pt x="151" y="1242"/>
                      <a:pt x="151" y="1242"/>
                      <a:pt x="151" y="1242"/>
                    </a:cubicBezTo>
                    <a:cubicBezTo>
                      <a:pt x="155" y="1559"/>
                      <a:pt x="155" y="1559"/>
                      <a:pt x="155" y="1559"/>
                    </a:cubicBezTo>
                    <a:cubicBezTo>
                      <a:pt x="156" y="1618"/>
                      <a:pt x="204" y="1665"/>
                      <a:pt x="263" y="1664"/>
                    </a:cubicBezTo>
                    <a:cubicBezTo>
                      <a:pt x="321" y="1663"/>
                      <a:pt x="368" y="1615"/>
                      <a:pt x="367" y="1557"/>
                    </a:cubicBezTo>
                    <a:lnTo>
                      <a:pt x="363" y="1228"/>
                    </a:lnTo>
                    <a:close/>
                  </a:path>
                </a:pathLst>
              </a:custGeom>
              <a:solidFill>
                <a:srgbClr val="FFFFFF"/>
              </a:solidFill>
              <a:ln w="28575" cap="flat">
                <a:solidFill>
                  <a:srgbClr val="C7B986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3200"/>
              </a:p>
            </p:txBody>
          </p:sp>
          <p:sp>
            <p:nvSpPr>
              <p:cNvPr id="16" name="Freeform 8">
                <a:extLst>
                  <a:ext uri="{FF2B5EF4-FFF2-40B4-BE49-F238E27FC236}">
                    <a16:creationId xmlns:a16="http://schemas.microsoft.com/office/drawing/2014/main" id="{C9580AB3-9B63-7C3F-BAE4-D16CFC7AB0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91500" y="3170482"/>
                <a:ext cx="163764" cy="388882"/>
              </a:xfrm>
              <a:custGeom>
                <a:avLst/>
                <a:gdLst>
                  <a:gd name="T0" fmla="*/ 329 w 351"/>
                  <a:gd name="T1" fmla="*/ 704 h 833"/>
                  <a:gd name="T2" fmla="*/ 155 w 351"/>
                  <a:gd name="T3" fmla="*/ 415 h 833"/>
                  <a:gd name="T4" fmla="*/ 155 w 351"/>
                  <a:gd name="T5" fmla="*/ 78 h 833"/>
                  <a:gd name="T6" fmla="*/ 77 w 351"/>
                  <a:gd name="T7" fmla="*/ 0 h 833"/>
                  <a:gd name="T8" fmla="*/ 0 w 351"/>
                  <a:gd name="T9" fmla="*/ 78 h 833"/>
                  <a:gd name="T10" fmla="*/ 0 w 351"/>
                  <a:gd name="T11" fmla="*/ 437 h 833"/>
                  <a:gd name="T12" fmla="*/ 0 w 351"/>
                  <a:gd name="T13" fmla="*/ 442 h 833"/>
                  <a:gd name="T14" fmla="*/ 1 w 351"/>
                  <a:gd name="T15" fmla="*/ 450 h 833"/>
                  <a:gd name="T16" fmla="*/ 3 w 351"/>
                  <a:gd name="T17" fmla="*/ 457 h 833"/>
                  <a:gd name="T18" fmla="*/ 5 w 351"/>
                  <a:gd name="T19" fmla="*/ 465 h 833"/>
                  <a:gd name="T20" fmla="*/ 9 w 351"/>
                  <a:gd name="T21" fmla="*/ 472 h 833"/>
                  <a:gd name="T22" fmla="*/ 11 w 351"/>
                  <a:gd name="T23" fmla="*/ 477 h 833"/>
                  <a:gd name="T24" fmla="*/ 196 w 351"/>
                  <a:gd name="T25" fmla="*/ 784 h 833"/>
                  <a:gd name="T26" fmla="*/ 302 w 351"/>
                  <a:gd name="T27" fmla="*/ 811 h 833"/>
                  <a:gd name="T28" fmla="*/ 329 w 351"/>
                  <a:gd name="T29" fmla="*/ 704 h 8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51" h="833">
                    <a:moveTo>
                      <a:pt x="329" y="704"/>
                    </a:moveTo>
                    <a:cubicBezTo>
                      <a:pt x="155" y="415"/>
                      <a:pt x="155" y="415"/>
                      <a:pt x="155" y="415"/>
                    </a:cubicBezTo>
                    <a:cubicBezTo>
                      <a:pt x="155" y="78"/>
                      <a:pt x="155" y="78"/>
                      <a:pt x="155" y="78"/>
                    </a:cubicBezTo>
                    <a:cubicBezTo>
                      <a:pt x="155" y="35"/>
                      <a:pt x="120" y="0"/>
                      <a:pt x="77" y="0"/>
                    </a:cubicBezTo>
                    <a:cubicBezTo>
                      <a:pt x="34" y="0"/>
                      <a:pt x="0" y="35"/>
                      <a:pt x="0" y="78"/>
                    </a:cubicBezTo>
                    <a:cubicBezTo>
                      <a:pt x="0" y="437"/>
                      <a:pt x="0" y="437"/>
                      <a:pt x="0" y="437"/>
                    </a:cubicBezTo>
                    <a:cubicBezTo>
                      <a:pt x="0" y="438"/>
                      <a:pt x="0" y="440"/>
                      <a:pt x="0" y="442"/>
                    </a:cubicBezTo>
                    <a:cubicBezTo>
                      <a:pt x="0" y="444"/>
                      <a:pt x="0" y="447"/>
                      <a:pt x="1" y="450"/>
                    </a:cubicBezTo>
                    <a:cubicBezTo>
                      <a:pt x="1" y="453"/>
                      <a:pt x="2" y="455"/>
                      <a:pt x="3" y="457"/>
                    </a:cubicBezTo>
                    <a:cubicBezTo>
                      <a:pt x="3" y="460"/>
                      <a:pt x="4" y="462"/>
                      <a:pt x="5" y="465"/>
                    </a:cubicBezTo>
                    <a:cubicBezTo>
                      <a:pt x="6" y="467"/>
                      <a:pt x="7" y="470"/>
                      <a:pt x="9" y="472"/>
                    </a:cubicBezTo>
                    <a:cubicBezTo>
                      <a:pt x="9" y="474"/>
                      <a:pt x="10" y="475"/>
                      <a:pt x="11" y="477"/>
                    </a:cubicBezTo>
                    <a:cubicBezTo>
                      <a:pt x="196" y="784"/>
                      <a:pt x="196" y="784"/>
                      <a:pt x="196" y="784"/>
                    </a:cubicBezTo>
                    <a:cubicBezTo>
                      <a:pt x="218" y="821"/>
                      <a:pt x="265" y="833"/>
                      <a:pt x="302" y="811"/>
                    </a:cubicBezTo>
                    <a:cubicBezTo>
                      <a:pt x="339" y="788"/>
                      <a:pt x="351" y="741"/>
                      <a:pt x="329" y="704"/>
                    </a:cubicBezTo>
                    <a:close/>
                  </a:path>
                </a:pathLst>
              </a:custGeom>
              <a:solidFill>
                <a:srgbClr val="FFFFFF"/>
              </a:solidFill>
              <a:ln w="28575" cap="flat">
                <a:solidFill>
                  <a:srgbClr val="C7B986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3200"/>
              </a:p>
            </p:txBody>
          </p:sp>
        </p:grpSp>
        <p:grpSp>
          <p:nvGrpSpPr>
            <p:cNvPr id="8" name="Group 66">
              <a:extLst>
                <a:ext uri="{FF2B5EF4-FFF2-40B4-BE49-F238E27FC236}">
                  <a16:creationId xmlns:a16="http://schemas.microsoft.com/office/drawing/2014/main" id="{2C197E40-9AE3-6DF4-AF4D-365B20487DE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0280190" y="3577107"/>
              <a:ext cx="1539522" cy="242083"/>
              <a:chOff x="6052457" y="3745309"/>
              <a:chExt cx="955922" cy="150314"/>
            </a:xfrm>
          </p:grpSpPr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DC2D6DC6-19C7-CA50-4A32-CA8FF4E37B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27076" y="3745309"/>
                <a:ext cx="781303" cy="150314"/>
              </a:xfrm>
              <a:custGeom>
                <a:avLst/>
                <a:gdLst>
                  <a:gd name="T0" fmla="*/ 1585 w 1675"/>
                  <a:gd name="T1" fmla="*/ 101 h 322"/>
                  <a:gd name="T2" fmla="*/ 1267 w 1675"/>
                  <a:gd name="T3" fmla="*/ 16 h 322"/>
                  <a:gd name="T4" fmla="*/ 1260 w 1675"/>
                  <a:gd name="T5" fmla="*/ 15 h 322"/>
                  <a:gd name="T6" fmla="*/ 1249 w 1675"/>
                  <a:gd name="T7" fmla="*/ 13 h 322"/>
                  <a:gd name="T8" fmla="*/ 1238 w 1675"/>
                  <a:gd name="T9" fmla="*/ 13 h 322"/>
                  <a:gd name="T10" fmla="*/ 1231 w 1675"/>
                  <a:gd name="T11" fmla="*/ 13 h 322"/>
                  <a:gd name="T12" fmla="*/ 854 w 1675"/>
                  <a:gd name="T13" fmla="*/ 44 h 322"/>
                  <a:gd name="T14" fmla="*/ 746 w 1675"/>
                  <a:gd name="T15" fmla="*/ 0 h 322"/>
                  <a:gd name="T16" fmla="*/ 155 w 1675"/>
                  <a:gd name="T17" fmla="*/ 0 h 322"/>
                  <a:gd name="T18" fmla="*/ 0 w 1675"/>
                  <a:gd name="T19" fmla="*/ 155 h 322"/>
                  <a:gd name="T20" fmla="*/ 155 w 1675"/>
                  <a:gd name="T21" fmla="*/ 310 h 322"/>
                  <a:gd name="T22" fmla="*/ 746 w 1675"/>
                  <a:gd name="T23" fmla="*/ 310 h 322"/>
                  <a:gd name="T24" fmla="*/ 864 w 1675"/>
                  <a:gd name="T25" fmla="*/ 256 h 322"/>
                  <a:gd name="T26" fmla="*/ 1230 w 1675"/>
                  <a:gd name="T27" fmla="*/ 226 h 322"/>
                  <a:gd name="T28" fmla="*/ 1529 w 1675"/>
                  <a:gd name="T29" fmla="*/ 306 h 322"/>
                  <a:gd name="T30" fmla="*/ 1659 w 1675"/>
                  <a:gd name="T31" fmla="*/ 232 h 322"/>
                  <a:gd name="T32" fmla="*/ 1585 w 1675"/>
                  <a:gd name="T33" fmla="*/ 101 h 3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675" h="322">
                    <a:moveTo>
                      <a:pt x="1585" y="101"/>
                    </a:moveTo>
                    <a:cubicBezTo>
                      <a:pt x="1267" y="16"/>
                      <a:pt x="1267" y="16"/>
                      <a:pt x="1267" y="16"/>
                    </a:cubicBezTo>
                    <a:cubicBezTo>
                      <a:pt x="1265" y="15"/>
                      <a:pt x="1263" y="15"/>
                      <a:pt x="1260" y="15"/>
                    </a:cubicBezTo>
                    <a:cubicBezTo>
                      <a:pt x="1257" y="14"/>
                      <a:pt x="1253" y="13"/>
                      <a:pt x="1249" y="13"/>
                    </a:cubicBezTo>
                    <a:cubicBezTo>
                      <a:pt x="1245" y="13"/>
                      <a:pt x="1241" y="13"/>
                      <a:pt x="1238" y="13"/>
                    </a:cubicBezTo>
                    <a:cubicBezTo>
                      <a:pt x="1235" y="13"/>
                      <a:pt x="1233" y="12"/>
                      <a:pt x="1231" y="13"/>
                    </a:cubicBezTo>
                    <a:cubicBezTo>
                      <a:pt x="854" y="44"/>
                      <a:pt x="854" y="44"/>
                      <a:pt x="854" y="44"/>
                    </a:cubicBezTo>
                    <a:cubicBezTo>
                      <a:pt x="826" y="17"/>
                      <a:pt x="788" y="0"/>
                      <a:pt x="746" y="0"/>
                    </a:cubicBezTo>
                    <a:cubicBezTo>
                      <a:pt x="155" y="0"/>
                      <a:pt x="155" y="0"/>
                      <a:pt x="155" y="0"/>
                    </a:cubicBezTo>
                    <a:cubicBezTo>
                      <a:pt x="69" y="0"/>
                      <a:pt x="0" y="70"/>
                      <a:pt x="0" y="155"/>
                    </a:cubicBezTo>
                    <a:cubicBezTo>
                      <a:pt x="0" y="241"/>
                      <a:pt x="69" y="310"/>
                      <a:pt x="155" y="310"/>
                    </a:cubicBezTo>
                    <a:cubicBezTo>
                      <a:pt x="746" y="310"/>
                      <a:pt x="746" y="310"/>
                      <a:pt x="746" y="310"/>
                    </a:cubicBezTo>
                    <a:cubicBezTo>
                      <a:pt x="793" y="310"/>
                      <a:pt x="836" y="289"/>
                      <a:pt x="864" y="256"/>
                    </a:cubicBezTo>
                    <a:cubicBezTo>
                      <a:pt x="1230" y="226"/>
                      <a:pt x="1230" y="226"/>
                      <a:pt x="1230" y="226"/>
                    </a:cubicBezTo>
                    <a:cubicBezTo>
                      <a:pt x="1529" y="306"/>
                      <a:pt x="1529" y="306"/>
                      <a:pt x="1529" y="306"/>
                    </a:cubicBezTo>
                    <a:cubicBezTo>
                      <a:pt x="1586" y="322"/>
                      <a:pt x="1644" y="288"/>
                      <a:pt x="1659" y="232"/>
                    </a:cubicBezTo>
                    <a:cubicBezTo>
                      <a:pt x="1675" y="175"/>
                      <a:pt x="1641" y="117"/>
                      <a:pt x="1585" y="101"/>
                    </a:cubicBezTo>
                    <a:close/>
                  </a:path>
                </a:pathLst>
              </a:custGeom>
              <a:solidFill>
                <a:srgbClr val="FFFFFF"/>
              </a:solidFill>
              <a:ln w="28575" cap="flat">
                <a:solidFill>
                  <a:srgbClr val="C67355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3200"/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B70564DD-CCFE-5B48-5AED-B8E6A9E85D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52457" y="3745309"/>
                <a:ext cx="144651" cy="144651"/>
              </a:xfrm>
              <a:prstGeom prst="ellipse">
                <a:avLst/>
              </a:prstGeom>
              <a:solidFill>
                <a:srgbClr val="FFFFFF"/>
              </a:solidFill>
              <a:ln w="28575" cap="flat">
                <a:solidFill>
                  <a:srgbClr val="C67355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3200"/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FFB55469-3BB1-F9D8-8DC0-671C477463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66247" y="3777873"/>
                <a:ext cx="406580" cy="112559"/>
              </a:xfrm>
              <a:custGeom>
                <a:avLst/>
                <a:gdLst>
                  <a:gd name="T0" fmla="*/ 793 w 872"/>
                  <a:gd name="T1" fmla="*/ 84 h 241"/>
                  <a:gd name="T2" fmla="*/ 443 w 872"/>
                  <a:gd name="T3" fmla="*/ 86 h 241"/>
                  <a:gd name="T4" fmla="*/ 102 w 872"/>
                  <a:gd name="T5" fmla="*/ 10 h 241"/>
                  <a:gd name="T6" fmla="*/ 9 w 872"/>
                  <a:gd name="T7" fmla="*/ 68 h 241"/>
                  <a:gd name="T8" fmla="*/ 68 w 872"/>
                  <a:gd name="T9" fmla="*/ 161 h 241"/>
                  <a:gd name="T10" fmla="*/ 418 w 872"/>
                  <a:gd name="T11" fmla="*/ 239 h 241"/>
                  <a:gd name="T12" fmla="*/ 419 w 872"/>
                  <a:gd name="T13" fmla="*/ 239 h 241"/>
                  <a:gd name="T14" fmla="*/ 427 w 872"/>
                  <a:gd name="T15" fmla="*/ 240 h 241"/>
                  <a:gd name="T16" fmla="*/ 435 w 872"/>
                  <a:gd name="T17" fmla="*/ 241 h 241"/>
                  <a:gd name="T18" fmla="*/ 436 w 872"/>
                  <a:gd name="T19" fmla="*/ 241 h 241"/>
                  <a:gd name="T20" fmla="*/ 794 w 872"/>
                  <a:gd name="T21" fmla="*/ 239 h 241"/>
                  <a:gd name="T22" fmla="*/ 871 w 872"/>
                  <a:gd name="T23" fmla="*/ 161 h 241"/>
                  <a:gd name="T24" fmla="*/ 793 w 872"/>
                  <a:gd name="T25" fmla="*/ 84 h 2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2" h="241">
                    <a:moveTo>
                      <a:pt x="793" y="84"/>
                    </a:moveTo>
                    <a:cubicBezTo>
                      <a:pt x="443" y="86"/>
                      <a:pt x="443" y="86"/>
                      <a:pt x="443" y="86"/>
                    </a:cubicBezTo>
                    <a:cubicBezTo>
                      <a:pt x="102" y="10"/>
                      <a:pt x="102" y="10"/>
                      <a:pt x="102" y="10"/>
                    </a:cubicBezTo>
                    <a:cubicBezTo>
                      <a:pt x="60" y="0"/>
                      <a:pt x="19" y="26"/>
                      <a:pt x="9" y="68"/>
                    </a:cubicBezTo>
                    <a:cubicBezTo>
                      <a:pt x="0" y="110"/>
                      <a:pt x="26" y="151"/>
                      <a:pt x="68" y="161"/>
                    </a:cubicBezTo>
                    <a:cubicBezTo>
                      <a:pt x="418" y="239"/>
                      <a:pt x="418" y="239"/>
                      <a:pt x="418" y="239"/>
                    </a:cubicBezTo>
                    <a:cubicBezTo>
                      <a:pt x="418" y="239"/>
                      <a:pt x="419" y="239"/>
                      <a:pt x="419" y="239"/>
                    </a:cubicBezTo>
                    <a:cubicBezTo>
                      <a:pt x="422" y="240"/>
                      <a:pt x="424" y="240"/>
                      <a:pt x="427" y="240"/>
                    </a:cubicBezTo>
                    <a:cubicBezTo>
                      <a:pt x="430" y="240"/>
                      <a:pt x="432" y="241"/>
                      <a:pt x="435" y="241"/>
                    </a:cubicBezTo>
                    <a:cubicBezTo>
                      <a:pt x="435" y="241"/>
                      <a:pt x="435" y="241"/>
                      <a:pt x="436" y="241"/>
                    </a:cubicBezTo>
                    <a:cubicBezTo>
                      <a:pt x="794" y="239"/>
                      <a:pt x="794" y="239"/>
                      <a:pt x="794" y="239"/>
                    </a:cubicBezTo>
                    <a:cubicBezTo>
                      <a:pt x="837" y="238"/>
                      <a:pt x="872" y="204"/>
                      <a:pt x="871" y="161"/>
                    </a:cubicBezTo>
                    <a:cubicBezTo>
                      <a:pt x="871" y="118"/>
                      <a:pt x="836" y="83"/>
                      <a:pt x="793" y="84"/>
                    </a:cubicBezTo>
                    <a:close/>
                  </a:path>
                </a:pathLst>
              </a:custGeom>
              <a:solidFill>
                <a:srgbClr val="FFFFFF"/>
              </a:solidFill>
              <a:ln w="28575" cap="flat">
                <a:solidFill>
                  <a:srgbClr val="C67355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3200"/>
              </a:p>
            </p:txBody>
          </p:sp>
        </p:grpSp>
        <p:cxnSp>
          <p:nvCxnSpPr>
            <p:cNvPr id="9" name="Connecteur droit 18">
              <a:extLst>
                <a:ext uri="{FF2B5EF4-FFF2-40B4-BE49-F238E27FC236}">
                  <a16:creationId xmlns:a16="http://schemas.microsoft.com/office/drawing/2014/main" id="{4B8ADEBC-0620-D0A6-630D-BF74A2EFDDD1}"/>
                </a:ext>
              </a:extLst>
            </p:cNvPr>
            <p:cNvCxnSpPr/>
            <p:nvPr/>
          </p:nvCxnSpPr>
          <p:spPr>
            <a:xfrm>
              <a:off x="10269187" y="3868037"/>
              <a:ext cx="1621134" cy="0"/>
            </a:xfrm>
            <a:prstGeom prst="line">
              <a:avLst/>
            </a:prstGeom>
            <a:ln w="1905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26" name="Tekstfelt 25">
            <a:extLst>
              <a:ext uri="{FF2B5EF4-FFF2-40B4-BE49-F238E27FC236}">
                <a16:creationId xmlns:a16="http://schemas.microsoft.com/office/drawing/2014/main" id="{EB1C9D2F-29AD-CADA-CDDF-DEC1F4D019DE}"/>
              </a:ext>
            </a:extLst>
          </p:cNvPr>
          <p:cNvSpPr txBox="1"/>
          <p:nvPr/>
        </p:nvSpPr>
        <p:spPr>
          <a:xfrm>
            <a:off x="1801368" y="1134164"/>
            <a:ext cx="18037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Cobb-vinkel</a:t>
            </a:r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3795260196"/>
      </p:ext>
    </p:extLst>
  </p:cSld>
  <p:clrMapOvr>
    <a:masterClrMapping/>
  </p:clrMapOvr>
  <p:transition spd="slow">
    <p:cover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0EF03169-F1E2-60C0-28CC-9BC8ABAE2B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FF104B-CF10-4F01-A1B3-4EAC1BDC1935}" type="slidenum">
              <a:rPr lang="da-DK" smtClean="0"/>
              <a:t>28</a:t>
            </a:fld>
            <a:endParaRPr lang="da-DK"/>
          </a:p>
        </p:txBody>
      </p:sp>
      <p:pic>
        <p:nvPicPr>
          <p:cNvPr id="3" name="Image 22">
            <a:extLst>
              <a:ext uri="{FF2B5EF4-FFF2-40B4-BE49-F238E27FC236}">
                <a16:creationId xmlns:a16="http://schemas.microsoft.com/office/drawing/2014/main" id="{FB5C507D-8B3F-0C2C-6CB8-0801E694B4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371" y="1415245"/>
            <a:ext cx="5475221" cy="4799307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21">
            <a:extLst>
              <a:ext uri="{FF2B5EF4-FFF2-40B4-BE49-F238E27FC236}">
                <a16:creationId xmlns:a16="http://schemas.microsoft.com/office/drawing/2014/main" id="{AAA7EECE-CF10-5606-4D31-4D5096A62D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9239" y="1415246"/>
            <a:ext cx="5486093" cy="4808837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 : coins arrondis 6">
            <a:extLst>
              <a:ext uri="{FF2B5EF4-FFF2-40B4-BE49-F238E27FC236}">
                <a16:creationId xmlns:a16="http://schemas.microsoft.com/office/drawing/2014/main" id="{D526238D-07FB-0032-C2B9-CE825D410721}"/>
              </a:ext>
            </a:extLst>
          </p:cNvPr>
          <p:cNvSpPr/>
          <p:nvPr/>
        </p:nvSpPr>
        <p:spPr>
          <a:xfrm>
            <a:off x="1391478" y="5731952"/>
            <a:ext cx="3780367" cy="482600"/>
          </a:xfrm>
          <a:prstGeom prst="roundRect">
            <a:avLst>
              <a:gd name="adj" fmla="val 50000"/>
            </a:avLst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6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 err="1">
                <a:solidFill>
                  <a:srgbClr val="FFFFFF"/>
                </a:solidFill>
              </a:rPr>
              <a:t>EOSedge</a:t>
            </a:r>
            <a:r>
              <a:rPr lang="fr-FR" b="1" dirty="0">
                <a:solidFill>
                  <a:srgbClr val="FFFFFF"/>
                </a:solidFill>
              </a:rPr>
              <a:t> - 433 mGy.cm²</a:t>
            </a:r>
          </a:p>
        </p:txBody>
      </p:sp>
      <p:sp>
        <p:nvSpPr>
          <p:cNvPr id="7" name="Rectangle : coins arrondis 7">
            <a:extLst>
              <a:ext uri="{FF2B5EF4-FFF2-40B4-BE49-F238E27FC236}">
                <a16:creationId xmlns:a16="http://schemas.microsoft.com/office/drawing/2014/main" id="{676D70CB-FDAA-F678-226A-629E27F37FEB}"/>
              </a:ext>
            </a:extLst>
          </p:cNvPr>
          <p:cNvSpPr/>
          <p:nvPr/>
        </p:nvSpPr>
        <p:spPr>
          <a:xfrm>
            <a:off x="7152118" y="5733256"/>
            <a:ext cx="3780367" cy="482600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6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>
                <a:solidFill>
                  <a:srgbClr val="FFFFFF"/>
                </a:solidFill>
              </a:rPr>
              <a:t>DR - 3026 mGy.cm²</a:t>
            </a:r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18F684D8-DCB1-AA00-12F5-A01013312229}"/>
              </a:ext>
            </a:extLst>
          </p:cNvPr>
          <p:cNvSpPr txBox="1"/>
          <p:nvPr/>
        </p:nvSpPr>
        <p:spPr>
          <a:xfrm>
            <a:off x="384672" y="548680"/>
            <a:ext cx="55686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3200" b="1" dirty="0" err="1">
                <a:latin typeface="+mn-lt"/>
              </a:rPr>
              <a:t>EOSedge</a:t>
            </a:r>
            <a:r>
              <a:rPr lang="da-DK" sz="3200" b="1" dirty="0">
                <a:latin typeface="+mn-lt"/>
              </a:rPr>
              <a:t> vs. Konventionel DR</a:t>
            </a:r>
            <a:endParaRPr lang="en-DK" sz="32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72375060"/>
      </p:ext>
    </p:extLst>
  </p:cSld>
  <p:clrMapOvr>
    <a:masterClrMapping/>
  </p:clrMapOvr>
  <p:transition spd="slow">
    <p:cover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2AD2F8D9-51E7-9F36-B40E-367E4326B7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FF104B-CF10-4F01-A1B3-4EAC1BDC1935}" type="slidenum">
              <a:rPr lang="da-DK" smtClean="0"/>
              <a:t>29</a:t>
            </a:fld>
            <a:endParaRPr lang="da-DK"/>
          </a:p>
        </p:txBody>
      </p:sp>
      <p:pic>
        <p:nvPicPr>
          <p:cNvPr id="3" name="Image 22">
            <a:extLst>
              <a:ext uri="{FF2B5EF4-FFF2-40B4-BE49-F238E27FC236}">
                <a16:creationId xmlns:a16="http://schemas.microsoft.com/office/drawing/2014/main" id="{14DDAD01-13AF-F7FC-E901-16DA9A9466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69" t="41002" r="60416" b="37203"/>
          <a:stretch/>
        </p:blipFill>
        <p:spPr bwMode="auto">
          <a:xfrm>
            <a:off x="109295" y="1854760"/>
            <a:ext cx="6026672" cy="4347349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22">
            <a:extLst>
              <a:ext uri="{FF2B5EF4-FFF2-40B4-BE49-F238E27FC236}">
                <a16:creationId xmlns:a16="http://schemas.microsoft.com/office/drawing/2014/main" id="{3F49C423-4D54-BD40-6028-55178A5737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39" y="1887911"/>
            <a:ext cx="1534127" cy="1344739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21">
            <a:extLst>
              <a:ext uri="{FF2B5EF4-FFF2-40B4-BE49-F238E27FC236}">
                <a16:creationId xmlns:a16="http://schemas.microsoft.com/office/drawing/2014/main" id="{0F244069-8E4B-8B3C-267E-732077B00C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02" t="39081" r="60555" b="37201"/>
          <a:stretch/>
        </p:blipFill>
        <p:spPr bwMode="auto">
          <a:xfrm>
            <a:off x="6092026" y="1854759"/>
            <a:ext cx="6024781" cy="434734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 : coins arrondis 6">
            <a:extLst>
              <a:ext uri="{FF2B5EF4-FFF2-40B4-BE49-F238E27FC236}">
                <a16:creationId xmlns:a16="http://schemas.microsoft.com/office/drawing/2014/main" id="{F3CCE5F5-CC75-C8F7-1EEE-5E71B29E4597}"/>
              </a:ext>
            </a:extLst>
          </p:cNvPr>
          <p:cNvSpPr/>
          <p:nvPr/>
        </p:nvSpPr>
        <p:spPr>
          <a:xfrm>
            <a:off x="1295467" y="5996795"/>
            <a:ext cx="3780367" cy="482600"/>
          </a:xfrm>
          <a:prstGeom prst="roundRect">
            <a:avLst>
              <a:gd name="adj" fmla="val 50000"/>
            </a:avLst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6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 err="1">
                <a:solidFill>
                  <a:srgbClr val="FFFFFF"/>
                </a:solidFill>
              </a:rPr>
              <a:t>EOSedge</a:t>
            </a:r>
            <a:r>
              <a:rPr lang="fr-FR" b="1" dirty="0">
                <a:solidFill>
                  <a:srgbClr val="FFFFFF"/>
                </a:solidFill>
              </a:rPr>
              <a:t> - 433 mGy.cm²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AD4B077-5360-FCA2-4D0D-F0E4FD605E5C}"/>
              </a:ext>
            </a:extLst>
          </p:cNvPr>
          <p:cNvSpPr/>
          <p:nvPr/>
        </p:nvSpPr>
        <p:spPr>
          <a:xfrm>
            <a:off x="7440150" y="5996795"/>
            <a:ext cx="3780367" cy="482600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6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>
                <a:solidFill>
                  <a:srgbClr val="FFFFFF"/>
                </a:solidFill>
              </a:rPr>
              <a:t>DR - 3026 mGy.cm²</a:t>
            </a:r>
          </a:p>
        </p:txBody>
      </p:sp>
      <p:pic>
        <p:nvPicPr>
          <p:cNvPr id="9" name="Image 21">
            <a:extLst>
              <a:ext uri="{FF2B5EF4-FFF2-40B4-BE49-F238E27FC236}">
                <a16:creationId xmlns:a16="http://schemas.microsoft.com/office/drawing/2014/main" id="{A9FF198C-211B-BD0D-2D7C-4B9374E1F1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2025" y="1854757"/>
            <a:ext cx="1534128" cy="134474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7376668"/>
      </p:ext>
    </p:extLst>
  </p:cSld>
  <p:clrMapOvr>
    <a:masterClrMapping/>
  </p:clrMapOvr>
  <p:transition spd="slow"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7513F9-B50C-B346-3101-18A288B95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Ansvarsområder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FEC91BC-6A75-9256-FBF4-9A47E14A89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Region Øst (Sjælland og øerne)</a:t>
            </a:r>
          </a:p>
          <a:p>
            <a:r>
              <a:rPr lang="da-DK" dirty="0"/>
              <a:t>Røntgenudstyr</a:t>
            </a:r>
          </a:p>
          <a:p>
            <a:r>
              <a:rPr lang="da-DK" dirty="0"/>
              <a:t>MR (faste magneter; lav-felt)</a:t>
            </a:r>
          </a:p>
          <a:p>
            <a:r>
              <a:rPr lang="da-DK" dirty="0"/>
              <a:t>CBCT</a:t>
            </a:r>
          </a:p>
          <a:p>
            <a:r>
              <a:rPr lang="da-DK" dirty="0"/>
              <a:t>Gennemlysning</a:t>
            </a:r>
          </a:p>
          <a:p>
            <a:r>
              <a:rPr lang="da-DK" dirty="0"/>
              <a:t>EOS</a:t>
            </a:r>
          </a:p>
          <a:p>
            <a:r>
              <a:rPr lang="da-DK" dirty="0"/>
              <a:t>Forbrugsvarer (kiler, madrasser, blyforklæder, osv.)</a:t>
            </a:r>
          </a:p>
          <a:p>
            <a:r>
              <a:rPr lang="da-DK" dirty="0"/>
              <a:t>Og meget andet</a:t>
            </a:r>
          </a:p>
        </p:txBody>
      </p:sp>
      <p:pic>
        <p:nvPicPr>
          <p:cNvPr id="16" name="Pladsholder til billede 15" descr="Et billede, der indeholder Medicinsk udstyr, sundhedsvæsen, lægeundersøgelse/medicin, tøj&#10;&#10;AI-genereret indhold kan være ukorrekt.">
            <a:extLst>
              <a:ext uri="{FF2B5EF4-FFF2-40B4-BE49-F238E27FC236}">
                <a16:creationId xmlns:a16="http://schemas.microsoft.com/office/drawing/2014/main" id="{02F3248C-C703-E0FB-E3BC-597F10A6576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4" r="4624"/>
          <a:stretch>
            <a:fillRect/>
          </a:stretch>
        </p:blipFill>
        <p:spPr>
          <a:xfrm>
            <a:off x="6288930" y="1981200"/>
            <a:ext cx="5627619" cy="4520632"/>
          </a:xfrm>
        </p:spPr>
      </p:pic>
    </p:spTree>
    <p:extLst>
      <p:ext uri="{BB962C8B-B14F-4D97-AF65-F5344CB8AC3E}">
        <p14:creationId xmlns:p14="http://schemas.microsoft.com/office/powerpoint/2010/main" val="1280169854"/>
      </p:ext>
    </p:extLst>
  </p:cSld>
  <p:clrMapOvr>
    <a:masterClrMapping/>
  </p:clrMapOvr>
  <p:transition spd="slow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ladsholder til billede 5">
            <a:extLst>
              <a:ext uri="{FF2B5EF4-FFF2-40B4-BE49-F238E27FC236}">
                <a16:creationId xmlns:a16="http://schemas.microsoft.com/office/drawing/2014/main" id="{012EA9FA-DE6B-4739-86F6-848B4FD2AF7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692" r="692"/>
          <a:stretch/>
        </p:blipFill>
        <p:spPr bwMode="auto">
          <a:xfrm>
            <a:off x="1291993" y="2802310"/>
            <a:ext cx="3709870" cy="3448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66D959AE-5F8D-11B7-E833-FB31DF46A9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4166" y="2811359"/>
            <a:ext cx="3245850" cy="343014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64249EE8-1721-A4A1-B4B9-D6A7FF0EFD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MR-skannere (faste magneter)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7417B90-0B23-0549-A3FA-4C3B40D0ED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S-scan: stor skanner med leje</a:t>
            </a:r>
          </a:p>
        </p:txBody>
      </p:sp>
      <p:sp>
        <p:nvSpPr>
          <p:cNvPr id="9" name="Pladsholder til indhold 2">
            <a:extLst>
              <a:ext uri="{FF2B5EF4-FFF2-40B4-BE49-F238E27FC236}">
                <a16:creationId xmlns:a16="http://schemas.microsoft.com/office/drawing/2014/main" id="{B22B2F47-0CA7-2B1E-7817-B9C3D0AFF17F}"/>
              </a:ext>
            </a:extLst>
          </p:cNvPr>
          <p:cNvSpPr txBox="1">
            <a:spLocks/>
          </p:cNvSpPr>
          <p:nvPr/>
        </p:nvSpPr>
        <p:spPr bwMode="auto">
          <a:xfrm>
            <a:off x="6315907" y="1981200"/>
            <a:ext cx="5242368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57189" indent="-457189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4"/>
              </a:buBlip>
              <a:defRPr sz="24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990575" indent="-38099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1523962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</a:defRPr>
            </a:lvl3pPr>
            <a:lvl4pPr marL="2133547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667">
                <a:solidFill>
                  <a:schemeClr val="tx1"/>
                </a:solidFill>
                <a:latin typeface="+mn-lt"/>
              </a:defRPr>
            </a:lvl4pPr>
            <a:lvl5pPr marL="2743131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667">
                <a:solidFill>
                  <a:schemeClr val="tx1"/>
                </a:solidFill>
                <a:latin typeface="+mn-lt"/>
              </a:defRPr>
            </a:lvl5pPr>
            <a:lvl6pPr marL="3352716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667">
                <a:solidFill>
                  <a:schemeClr val="tx1"/>
                </a:solidFill>
                <a:latin typeface="+mn-lt"/>
              </a:defRPr>
            </a:lvl6pPr>
            <a:lvl7pPr marL="3962301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667">
                <a:solidFill>
                  <a:schemeClr val="tx1"/>
                </a:solidFill>
                <a:latin typeface="+mn-lt"/>
              </a:defRPr>
            </a:lvl7pPr>
            <a:lvl8pPr marL="4571886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667">
                <a:solidFill>
                  <a:schemeClr val="tx1"/>
                </a:solidFill>
                <a:latin typeface="+mn-lt"/>
              </a:defRPr>
            </a:lvl8pPr>
            <a:lvl9pPr marL="5181470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667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da-DK" kern="0" dirty="0"/>
              <a:t>O-scan: Ekstremitetsskanner</a:t>
            </a:r>
          </a:p>
        </p:txBody>
      </p:sp>
    </p:spTree>
    <p:extLst>
      <p:ext uri="{BB962C8B-B14F-4D97-AF65-F5344CB8AC3E}">
        <p14:creationId xmlns:p14="http://schemas.microsoft.com/office/powerpoint/2010/main" val="49387632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2E0D02-FC41-AC1E-2674-07C86F3ED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41376"/>
            <a:ext cx="11809635" cy="594320"/>
          </a:xfrm>
        </p:spPr>
        <p:txBody>
          <a:bodyPr wrap="square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da-DK" sz="3500"/>
              <a:t>Fordele ved faste magneter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D765A6C-73F1-9739-35ED-D0DE535D0B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725" y="1981200"/>
            <a:ext cx="4982223" cy="4114800"/>
          </a:xfrm>
        </p:spPr>
        <p:txBody>
          <a:bodyPr wrap="square" anchor="t">
            <a:normAutofit/>
          </a:bodyPr>
          <a:lstStyle/>
          <a:p>
            <a:r>
              <a:rPr lang="da-DK" dirty="0"/>
              <a:t>Ingen helium</a:t>
            </a:r>
          </a:p>
          <a:p>
            <a:r>
              <a:rPr lang="da-DK" dirty="0"/>
              <a:t>Lav vedligehold</a:t>
            </a:r>
          </a:p>
          <a:p>
            <a:r>
              <a:rPr lang="da-DK" dirty="0"/>
              <a:t>Lille investering</a:t>
            </a:r>
          </a:p>
          <a:p>
            <a:r>
              <a:rPr lang="da-DK" dirty="0"/>
              <a:t>Mindre pladsforbrug</a:t>
            </a:r>
          </a:p>
          <a:p>
            <a:r>
              <a:rPr lang="da-DK" dirty="0"/>
              <a:t>Mindre klaustrofobi</a:t>
            </a:r>
          </a:p>
          <a:p>
            <a:r>
              <a:rPr lang="da-DK" dirty="0"/>
              <a:t>Ekstrem lavt strømforbrug</a:t>
            </a:r>
          </a:p>
          <a:p>
            <a:pPr lvl="1"/>
            <a:r>
              <a:rPr lang="da-DK" dirty="0"/>
              <a:t>O-scan 1kW</a:t>
            </a:r>
          </a:p>
          <a:p>
            <a:pPr lvl="1"/>
            <a:r>
              <a:rPr lang="da-DK" dirty="0"/>
              <a:t>S-scan 2kW</a:t>
            </a:r>
          </a:p>
        </p:txBody>
      </p:sp>
      <p:pic>
        <p:nvPicPr>
          <p:cNvPr id="8" name="Mindre footprint" descr="Et billede, der indeholder tekst, skærmbillede, design, toilet&#10;&#10;AI-genereret indhold kan være ukorrekt.">
            <a:extLst>
              <a:ext uri="{FF2B5EF4-FFF2-40B4-BE49-F238E27FC236}">
                <a16:creationId xmlns:a16="http://schemas.microsoft.com/office/drawing/2014/main" id="{E7C68503-8937-BF95-9B2B-CF910E855D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3162" y="2028810"/>
            <a:ext cx="6067469" cy="4019579"/>
          </a:xfrm>
          <a:prstGeom prst="rect">
            <a:avLst/>
          </a:prstGeom>
        </p:spPr>
      </p:pic>
      <p:pic>
        <p:nvPicPr>
          <p:cNvPr id="10" name="Ingen klaustrofobi" descr="Et billede, der indeholder Medicinsk udstyr, tøj, sundhedsvæsen, lægeundersøgelse/medicin&#10;&#10;AI-genereret indhold kan være ukorrekt.">
            <a:extLst>
              <a:ext uri="{FF2B5EF4-FFF2-40B4-BE49-F238E27FC236}">
                <a16:creationId xmlns:a16="http://schemas.microsoft.com/office/drawing/2014/main" id="{FB8F8E22-747C-BE28-F703-193D53A057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8301" y="1931651"/>
            <a:ext cx="5982330" cy="4486748"/>
          </a:xfrm>
          <a:prstGeom prst="rect">
            <a:avLst/>
          </a:prstGeom>
        </p:spPr>
      </p:pic>
      <p:pic>
        <p:nvPicPr>
          <p:cNvPr id="14" name="Strømbesparelse" descr="Et billede, der indeholder tekst, skærmbillede, Font/skrifttype, linje/række&#10;&#10;AI-genereret indhold kan være ukorrekt.">
            <a:extLst>
              <a:ext uri="{FF2B5EF4-FFF2-40B4-BE49-F238E27FC236}">
                <a16:creationId xmlns:a16="http://schemas.microsoft.com/office/drawing/2014/main" id="{F43BA741-8040-728C-D27C-D1D6DFC988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8301" y="1931651"/>
            <a:ext cx="6012688" cy="1703427"/>
          </a:xfrm>
          <a:prstGeom prst="rect">
            <a:avLst/>
          </a:prstGeom>
        </p:spPr>
      </p:pic>
      <p:pic>
        <p:nvPicPr>
          <p:cNvPr id="18" name="Billede 17">
            <a:extLst>
              <a:ext uri="{FF2B5EF4-FFF2-40B4-BE49-F238E27FC236}">
                <a16:creationId xmlns:a16="http://schemas.microsoft.com/office/drawing/2014/main" id="{3484F60F-4D0D-3D28-FCE6-8ADC194965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8301" y="3635078"/>
            <a:ext cx="4365683" cy="3057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80073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">
            <a:extLst>
              <a:ext uri="{FF2B5EF4-FFF2-40B4-BE49-F238E27FC236}">
                <a16:creationId xmlns:a16="http://schemas.microsoft.com/office/drawing/2014/main" id="{55545427-A152-6B88-14A9-79E23763F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Kan man bruge lav-felt MR</a:t>
            </a:r>
          </a:p>
        </p:txBody>
      </p:sp>
      <p:sp>
        <p:nvSpPr>
          <p:cNvPr id="3" name="Tekstfelt">
            <a:extLst>
              <a:ext uri="{FF2B5EF4-FFF2-40B4-BE49-F238E27FC236}">
                <a16:creationId xmlns:a16="http://schemas.microsoft.com/office/drawing/2014/main" id="{904D6012-FBBA-B3AA-9CAD-B2FA93721B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Ja</a:t>
            </a:r>
          </a:p>
          <a:p>
            <a:r>
              <a:rPr lang="da-DK" dirty="0"/>
              <a:t>… men ikke til alt</a:t>
            </a:r>
          </a:p>
          <a:p>
            <a:r>
              <a:rPr lang="da-DK" dirty="0"/>
              <a:t>Egnet til:</a:t>
            </a:r>
          </a:p>
          <a:p>
            <a:pPr lvl="1"/>
            <a:r>
              <a:rPr lang="da-DK" sz="1800" dirty="0" err="1"/>
              <a:t>Muskoloskeletale</a:t>
            </a:r>
            <a:r>
              <a:rPr lang="da-DK" sz="1800" dirty="0"/>
              <a:t> </a:t>
            </a:r>
            <a:r>
              <a:rPr lang="da-DK" sz="1800" dirty="0" err="1"/>
              <a:t>ektremiteter</a:t>
            </a:r>
            <a:r>
              <a:rPr lang="da-DK" sz="1800" dirty="0"/>
              <a:t> (fod/ankel, knæ, albue og håndled/hånd)</a:t>
            </a:r>
          </a:p>
          <a:p>
            <a:pPr lvl="1"/>
            <a:r>
              <a:rPr lang="da-DK" sz="1800" dirty="0"/>
              <a:t>Klaustrofobiske patienter</a:t>
            </a:r>
          </a:p>
          <a:p>
            <a:pPr lvl="1"/>
            <a:endParaRPr lang="da-DK" sz="1800" dirty="0"/>
          </a:p>
          <a:p>
            <a:pPr lvl="1"/>
            <a:endParaRPr lang="da-DK" sz="1800" dirty="0"/>
          </a:p>
        </p:txBody>
      </p:sp>
      <p:pic>
        <p:nvPicPr>
          <p:cNvPr id="5" name="HÅNDLED GE T1" descr="C:\Users\stefano.orofino\Desktop\1.jpg">
            <a:extLst>
              <a:ext uri="{FF2B5EF4-FFF2-40B4-BE49-F238E27FC236}">
                <a16:creationId xmlns:a16="http://schemas.microsoft.com/office/drawing/2014/main" id="{B4CF57D4-E1AC-D19E-3E8A-D5D10FB938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61839" y="270388"/>
            <a:ext cx="4760210" cy="5840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HÅNDLED X-Bone T2" descr="C:\Users\stefano.orofino\Desktop\2.jpg">
            <a:extLst>
              <a:ext uri="{FF2B5EF4-FFF2-40B4-BE49-F238E27FC236}">
                <a16:creationId xmlns:a16="http://schemas.microsoft.com/office/drawing/2014/main" id="{FE802F61-E07C-F556-D99C-9E59C90F24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322048" y="270388"/>
            <a:ext cx="4982223" cy="5975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KST GE T1">
            <a:extLst>
              <a:ext uri="{FF2B5EF4-FFF2-40B4-BE49-F238E27FC236}">
                <a16:creationId xmlns:a16="http://schemas.microsoft.com/office/drawing/2014/main" id="{ACEE31D4-4D7C-BC80-D9F2-3D849105BB51}"/>
              </a:ext>
            </a:extLst>
          </p:cNvPr>
          <p:cNvSpPr txBox="1">
            <a:spLocks/>
          </p:cNvSpPr>
          <p:nvPr/>
        </p:nvSpPr>
        <p:spPr>
          <a:xfrm>
            <a:off x="561839" y="5893416"/>
            <a:ext cx="4760210" cy="709124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>
                <a:solidFill>
                  <a:srgbClr val="FFFF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GE T1</a:t>
            </a:r>
          </a:p>
        </p:txBody>
      </p:sp>
      <p:sp>
        <p:nvSpPr>
          <p:cNvPr id="8" name="TEKST X-Bone T2">
            <a:extLst>
              <a:ext uri="{FF2B5EF4-FFF2-40B4-BE49-F238E27FC236}">
                <a16:creationId xmlns:a16="http://schemas.microsoft.com/office/drawing/2014/main" id="{FF58460A-BD67-7432-E196-5BC96981B0AF}"/>
              </a:ext>
            </a:extLst>
          </p:cNvPr>
          <p:cNvSpPr txBox="1">
            <a:spLocks/>
          </p:cNvSpPr>
          <p:nvPr/>
        </p:nvSpPr>
        <p:spPr>
          <a:xfrm>
            <a:off x="5322047" y="5893416"/>
            <a:ext cx="4982222" cy="713181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>
                <a:solidFill>
                  <a:srgbClr val="FFFF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X-Bone T2</a:t>
            </a:r>
          </a:p>
        </p:txBody>
      </p:sp>
      <p:pic>
        <p:nvPicPr>
          <p:cNvPr id="9" name="KNÆ FSE PD" descr="C:\Users\stefano.orofino\Desktop\1.jpg">
            <a:extLst>
              <a:ext uri="{FF2B5EF4-FFF2-40B4-BE49-F238E27FC236}">
                <a16:creationId xmlns:a16="http://schemas.microsoft.com/office/drawing/2014/main" id="{B2B41CDD-FF6B-E54A-C7C8-F74753A9C3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96992" y="270388"/>
            <a:ext cx="5767290" cy="6118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KNÆ 3D SHARC" descr="C:\Users\stefano.orofino\Desktop\2.jpg">
            <a:extLst>
              <a:ext uri="{FF2B5EF4-FFF2-40B4-BE49-F238E27FC236}">
                <a16:creationId xmlns:a16="http://schemas.microsoft.com/office/drawing/2014/main" id="{CDA50DCE-C2A4-DE04-B9F1-D6190E325F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064282" y="270388"/>
            <a:ext cx="5922020" cy="610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KST FSE PD">
            <a:extLst>
              <a:ext uri="{FF2B5EF4-FFF2-40B4-BE49-F238E27FC236}">
                <a16:creationId xmlns:a16="http://schemas.microsoft.com/office/drawing/2014/main" id="{54BBE6CB-EAF9-80A6-74AE-EE65039ADB5E}"/>
              </a:ext>
            </a:extLst>
          </p:cNvPr>
          <p:cNvSpPr txBox="1">
            <a:spLocks/>
          </p:cNvSpPr>
          <p:nvPr/>
        </p:nvSpPr>
        <p:spPr>
          <a:xfrm>
            <a:off x="296992" y="5834321"/>
            <a:ext cx="5915853" cy="753291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>
                <a:solidFill>
                  <a:srgbClr val="FFFF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FSE PD</a:t>
            </a:r>
          </a:p>
        </p:txBody>
      </p:sp>
      <p:sp>
        <p:nvSpPr>
          <p:cNvPr id="12" name="TEKST 3D SHARC">
            <a:extLst>
              <a:ext uri="{FF2B5EF4-FFF2-40B4-BE49-F238E27FC236}">
                <a16:creationId xmlns:a16="http://schemas.microsoft.com/office/drawing/2014/main" id="{36B26260-8AB5-7C05-6E2A-18085951947E}"/>
              </a:ext>
            </a:extLst>
          </p:cNvPr>
          <p:cNvSpPr txBox="1">
            <a:spLocks/>
          </p:cNvSpPr>
          <p:nvPr/>
        </p:nvSpPr>
        <p:spPr>
          <a:xfrm>
            <a:off x="6212845" y="5824489"/>
            <a:ext cx="5773457" cy="76312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>
                <a:solidFill>
                  <a:srgbClr val="FFFF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3D SHARC</a:t>
            </a:r>
          </a:p>
        </p:txBody>
      </p:sp>
    </p:spTree>
    <p:extLst>
      <p:ext uri="{BB962C8B-B14F-4D97-AF65-F5344CB8AC3E}">
        <p14:creationId xmlns:p14="http://schemas.microsoft.com/office/powerpoint/2010/main" val="355244942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6A5CBE-2A76-7153-FD1C-A31C82B41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41376"/>
            <a:ext cx="11809635" cy="594320"/>
          </a:xfrm>
        </p:spPr>
        <p:txBody>
          <a:bodyPr wrap="square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da-DK" sz="3500"/>
              <a:t>CBCT</a:t>
            </a:r>
          </a:p>
        </p:txBody>
      </p:sp>
      <p:pic>
        <p:nvPicPr>
          <p:cNvPr id="12" name="Billede 11">
            <a:extLst>
              <a:ext uri="{FF2B5EF4-FFF2-40B4-BE49-F238E27FC236}">
                <a16:creationId xmlns:a16="http://schemas.microsoft.com/office/drawing/2014/main" id="{A36125A1-D69D-EDA2-3A48-E72D6513D17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2935" b="6309"/>
          <a:stretch>
            <a:fillRect/>
          </a:stretch>
        </p:blipFill>
        <p:spPr>
          <a:xfrm>
            <a:off x="4123249" y="1995791"/>
            <a:ext cx="3362266" cy="4114801"/>
          </a:xfrm>
          <a:prstGeom prst="rect">
            <a:avLst/>
          </a:prstGeom>
        </p:spPr>
      </p:pic>
      <p:pic>
        <p:nvPicPr>
          <p:cNvPr id="14" name="Billede 13">
            <a:extLst>
              <a:ext uri="{FF2B5EF4-FFF2-40B4-BE49-F238E27FC236}">
                <a16:creationId xmlns:a16="http://schemas.microsoft.com/office/drawing/2014/main" id="{F1EEAF77-44B1-0F68-D098-C592694361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871" y="1995791"/>
            <a:ext cx="2709124" cy="4114801"/>
          </a:xfrm>
          <a:prstGeom prst="rect">
            <a:avLst/>
          </a:prstGeom>
        </p:spPr>
      </p:pic>
      <p:pic>
        <p:nvPicPr>
          <p:cNvPr id="16" name="Billede 15">
            <a:extLst>
              <a:ext uri="{FF2B5EF4-FFF2-40B4-BE49-F238E27FC236}">
                <a16:creationId xmlns:a16="http://schemas.microsoft.com/office/drawing/2014/main" id="{C5B09768-6056-6A96-C97F-278FC10FE1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7279" y="2149216"/>
            <a:ext cx="3080657" cy="1890293"/>
          </a:xfrm>
          <a:prstGeom prst="rect">
            <a:avLst/>
          </a:prstGeom>
        </p:spPr>
      </p:pic>
      <p:pic>
        <p:nvPicPr>
          <p:cNvPr id="18" name="Billede 17">
            <a:extLst>
              <a:ext uri="{FF2B5EF4-FFF2-40B4-BE49-F238E27FC236}">
                <a16:creationId xmlns:a16="http://schemas.microsoft.com/office/drawing/2014/main" id="{5BD54714-5819-DCAE-E8B4-0B397C00E4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87279" y="4039509"/>
            <a:ext cx="3080657" cy="2071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56402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">
            <a:extLst>
              <a:ext uri="{FF2B5EF4-FFF2-40B4-BE49-F238E27FC236}">
                <a16:creationId xmlns:a16="http://schemas.microsoft.com/office/drawing/2014/main" id="{52FFA828-1471-F37E-3E3A-3D4807020F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Hvordan fungerer CBTC</a:t>
            </a:r>
          </a:p>
        </p:txBody>
      </p:sp>
      <p:pic>
        <p:nvPicPr>
          <p:cNvPr id="5" name="Rotation" descr="A close up of a logo&#10;&#10;Description automatically generated">
            <a:extLst>
              <a:ext uri="{FF2B5EF4-FFF2-40B4-BE49-F238E27FC236}">
                <a16:creationId xmlns:a16="http://schemas.microsoft.com/office/drawing/2014/main" id="{DB0A17F7-5F01-A9D4-7529-D75F17FB585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59" t="18684" r="5848" b="12206"/>
          <a:stretch/>
        </p:blipFill>
        <p:spPr>
          <a:xfrm>
            <a:off x="5855763" y="2100837"/>
            <a:ext cx="5989317" cy="3031915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</p:pic>
      <p:pic>
        <p:nvPicPr>
          <p:cNvPr id="6" name="Projections">
            <a:extLst>
              <a:ext uri="{FF2B5EF4-FFF2-40B4-BE49-F238E27FC236}">
                <a16:creationId xmlns:a16="http://schemas.microsoft.com/office/drawing/2014/main" id="{F4D1BA33-4A4C-5BCC-DC30-66249B101A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5763" y="5132752"/>
            <a:ext cx="5989317" cy="813445"/>
          </a:xfrm>
          <a:prstGeom prst="rect">
            <a:avLst/>
          </a:prstGeom>
        </p:spPr>
      </p:pic>
      <p:sp>
        <p:nvSpPr>
          <p:cNvPr id="7" name="Tekstfelt">
            <a:extLst>
              <a:ext uri="{FF2B5EF4-FFF2-40B4-BE49-F238E27FC236}">
                <a16:creationId xmlns:a16="http://schemas.microsoft.com/office/drawing/2014/main" id="{1E64B0FF-F6C6-A599-B5DE-339C3D7A2A51}"/>
              </a:ext>
            </a:extLst>
          </p:cNvPr>
          <p:cNvSpPr txBox="1"/>
          <p:nvPr/>
        </p:nvSpPr>
        <p:spPr>
          <a:xfrm>
            <a:off x="400894" y="1943187"/>
            <a:ext cx="5540454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</a:rPr>
              <a:t>Eksponering under rotation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da-DK" sz="1600" dirty="0">
                <a:latin typeface="Verdana" panose="020B0604030504040204" pitchFamily="34" charset="0"/>
                <a:ea typeface="Verdana" panose="020B0604030504040204" pitchFamily="34" charset="0"/>
              </a:rPr>
              <a:t>Typisk 210°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da-DK" sz="1600" dirty="0">
                <a:latin typeface="Verdana" panose="020B0604030504040204" pitchFamily="34" charset="0"/>
                <a:ea typeface="Verdana" panose="020B0604030504040204" pitchFamily="34" charset="0"/>
              </a:rPr>
              <a:t>300-600 optagelser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da-DK" sz="1600" dirty="0">
                <a:latin typeface="Verdana" panose="020B0604030504040204" pitchFamily="34" charset="0"/>
                <a:ea typeface="Verdana" panose="020B0604030504040204" pitchFamily="34" charset="0"/>
              </a:rPr>
              <a:t>1 rotation (&lt;20 sekunder)</a:t>
            </a:r>
          </a:p>
          <a:p>
            <a:pPr lvl="1"/>
            <a:endParaRPr lang="da-DK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</a:rPr>
              <a:t>Rekonstruktion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da-DK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Filtered</a:t>
            </a:r>
            <a:r>
              <a:rPr lang="da-DK" sz="1600" dirty="0">
                <a:latin typeface="Verdana" panose="020B0604030504040204" pitchFamily="34" charset="0"/>
                <a:ea typeface="Verdana" panose="020B0604030504040204" pitchFamily="34" charset="0"/>
              </a:rPr>
              <a:t> back </a:t>
            </a:r>
            <a:r>
              <a:rPr lang="da-DK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projection</a:t>
            </a:r>
            <a:endParaRPr lang="da-DK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da-DK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Isotropiske</a:t>
            </a:r>
            <a:r>
              <a:rPr lang="da-DK" sz="1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da-DK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voxler</a:t>
            </a:r>
            <a:r>
              <a:rPr lang="da-DK" sz="1600" dirty="0">
                <a:latin typeface="Verdana" panose="020B0604030504040204" pitchFamily="34" charset="0"/>
                <a:ea typeface="Verdana" panose="020B0604030504040204" pitchFamily="34" charset="0"/>
              </a:rPr>
              <a:t> (0,2 eller 0,4mm)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da-DK" sz="1600" dirty="0">
                <a:latin typeface="Verdana" panose="020B0604030504040204" pitchFamily="34" charset="0"/>
                <a:ea typeface="Verdana" panose="020B0604030504040204" pitchFamily="34" charset="0"/>
              </a:rPr>
              <a:t>3D billeddata dannes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da-DK" sz="1600" dirty="0">
                <a:latin typeface="Verdana" panose="020B0604030504040204" pitchFamily="34" charset="0"/>
                <a:ea typeface="Verdana" panose="020B0604030504040204" pitchFamily="34" charset="0"/>
              </a:rPr>
              <a:t>Evt. </a:t>
            </a:r>
            <a:r>
              <a:rPr lang="da-DK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stitching</a:t>
            </a:r>
            <a:endParaRPr lang="da-DK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da-DK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457200" indent="-457200">
              <a:buFont typeface="+mj-lt"/>
              <a:buAutoNum type="arabicPeriod" startAt="3"/>
            </a:pPr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</a:rPr>
              <a:t>Billedbehandling og arkivering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da-DK" sz="1600" dirty="0">
                <a:latin typeface="Verdana" panose="020B0604030504040204" pitchFamily="34" charset="0"/>
                <a:ea typeface="Verdana" panose="020B0604030504040204" pitchFamily="34" charset="0"/>
              </a:rPr>
              <a:t>MPR (</a:t>
            </a:r>
            <a:r>
              <a:rPr lang="da-DK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coronal</a:t>
            </a:r>
            <a:r>
              <a:rPr lang="da-DK" sz="16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da-DK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sagittal</a:t>
            </a:r>
            <a:r>
              <a:rPr lang="da-DK" sz="16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da-DK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axial</a:t>
            </a:r>
            <a:r>
              <a:rPr lang="da-DK" sz="1600" dirty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da-DK" sz="1600" dirty="0">
                <a:latin typeface="Verdana" panose="020B0604030504040204" pitchFamily="34" charset="0"/>
                <a:ea typeface="Verdana" panose="020B0604030504040204" pitchFamily="34" charset="0"/>
              </a:rPr>
              <a:t>3D volumen</a:t>
            </a:r>
          </a:p>
        </p:txBody>
      </p:sp>
      <p:pic>
        <p:nvPicPr>
          <p:cNvPr id="11" name="FBP">
            <a:extLst>
              <a:ext uri="{FF2B5EF4-FFF2-40B4-BE49-F238E27FC236}">
                <a16:creationId xmlns:a16="http://schemas.microsoft.com/office/drawing/2014/main" id="{8EEB4178-9859-895B-E1CA-FE0B9627638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167" r="9889"/>
          <a:stretch>
            <a:fillRect/>
          </a:stretch>
        </p:blipFill>
        <p:spPr>
          <a:xfrm>
            <a:off x="5855764" y="2100837"/>
            <a:ext cx="5989316" cy="3841876"/>
          </a:xfrm>
          <a:prstGeom prst="rect">
            <a:avLst/>
          </a:prstGeom>
          <a:ln>
            <a:solidFill>
              <a:schemeClr val="accent2">
                <a:lumMod val="50000"/>
              </a:schemeClr>
            </a:solidFill>
          </a:ln>
        </p:spPr>
      </p:pic>
      <p:pic>
        <p:nvPicPr>
          <p:cNvPr id="12" name="Sagittal">
            <a:extLst>
              <a:ext uri="{FF2B5EF4-FFF2-40B4-BE49-F238E27FC236}">
                <a16:creationId xmlns:a16="http://schemas.microsoft.com/office/drawing/2014/main" id="{88423D34-E055-DC5D-94E2-AC85C508DD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97701" y="2097353"/>
            <a:ext cx="2502054" cy="1922371"/>
          </a:xfrm>
          <a:prstGeom prst="rect">
            <a:avLst/>
          </a:prstGeom>
        </p:spPr>
      </p:pic>
      <p:pic>
        <p:nvPicPr>
          <p:cNvPr id="13" name="Axial">
            <a:extLst>
              <a:ext uri="{FF2B5EF4-FFF2-40B4-BE49-F238E27FC236}">
                <a16:creationId xmlns:a16="http://schemas.microsoft.com/office/drawing/2014/main" id="{EF644261-4742-D5A0-5104-95BCCE0037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73016" y="4019724"/>
            <a:ext cx="1585193" cy="1887982"/>
          </a:xfrm>
          <a:prstGeom prst="rect">
            <a:avLst/>
          </a:prstGeom>
        </p:spPr>
      </p:pic>
      <p:pic>
        <p:nvPicPr>
          <p:cNvPr id="14" name="Coronal">
            <a:extLst>
              <a:ext uri="{FF2B5EF4-FFF2-40B4-BE49-F238E27FC236}">
                <a16:creationId xmlns:a16="http://schemas.microsoft.com/office/drawing/2014/main" id="{1941C80D-821E-9682-673D-20B9D62C97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73016" y="2097353"/>
            <a:ext cx="1649894" cy="1876447"/>
          </a:xfrm>
          <a:prstGeom prst="rect">
            <a:avLst/>
          </a:prstGeom>
        </p:spPr>
      </p:pic>
      <p:sp>
        <p:nvSpPr>
          <p:cNvPr id="15" name="Rektangel 14">
            <a:extLst>
              <a:ext uri="{FF2B5EF4-FFF2-40B4-BE49-F238E27FC236}">
                <a16:creationId xmlns:a16="http://schemas.microsoft.com/office/drawing/2014/main" id="{7DCA4FBB-5E69-E12F-F4EF-2A2BB633CFE9}"/>
              </a:ext>
            </a:extLst>
          </p:cNvPr>
          <p:cNvSpPr/>
          <p:nvPr/>
        </p:nvSpPr>
        <p:spPr>
          <a:xfrm>
            <a:off x="5855763" y="2097353"/>
            <a:ext cx="5989316" cy="3841876"/>
          </a:xfrm>
          <a:prstGeom prst="rect">
            <a:avLst/>
          </a:prstGeom>
          <a:noFill/>
          <a:ln w="63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6" name="3D volumen">
            <a:extLst>
              <a:ext uri="{FF2B5EF4-FFF2-40B4-BE49-F238E27FC236}">
                <a16:creationId xmlns:a16="http://schemas.microsoft.com/office/drawing/2014/main" id="{1980089D-A31F-A6E8-5A14-119D479EB2F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88801" y="4018291"/>
            <a:ext cx="1666375" cy="1887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17930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>
            <a:extLst>
              <a:ext uri="{FF2B5EF4-FFF2-40B4-BE49-F238E27FC236}">
                <a16:creationId xmlns:a16="http://schemas.microsoft.com/office/drawing/2014/main" id="{4A41EC97-D8D6-9327-4CED-E7F873ADDE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1485" y="2064355"/>
            <a:ext cx="9781163" cy="4451031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C973E355-5EFE-5D7A-359D-30E9DA52C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Dosis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D3FF7BE-BA04-2F3F-B587-2DFCF7BC4D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725" y="1981200"/>
            <a:ext cx="3919895" cy="4114800"/>
          </a:xfrm>
        </p:spPr>
        <p:txBody>
          <a:bodyPr/>
          <a:lstStyle/>
          <a:p>
            <a:r>
              <a:rPr lang="da-DK" dirty="0"/>
              <a:t>80-96 kV</a:t>
            </a:r>
          </a:p>
          <a:p>
            <a:r>
              <a:rPr lang="da-DK" dirty="0"/>
              <a:t>1-12 mA</a:t>
            </a:r>
          </a:p>
          <a:p>
            <a:r>
              <a:rPr lang="da-DK" dirty="0"/>
              <a:t>Kun til ekstremiteter</a:t>
            </a:r>
          </a:p>
        </p:txBody>
      </p:sp>
    </p:spTree>
    <p:extLst>
      <p:ext uri="{BB962C8B-B14F-4D97-AF65-F5344CB8AC3E}">
        <p14:creationId xmlns:p14="http://schemas.microsoft.com/office/powerpoint/2010/main" val="3033006472"/>
      </p:ext>
    </p:extLst>
  </p:cSld>
  <p:clrMapOvr>
    <a:masterClrMapping/>
  </p:clrMapOvr>
  <p:transition spd="slow">
    <p:cover/>
  </p:transition>
</p:sld>
</file>

<file path=ppt/theme/theme1.xml><?xml version="1.0" encoding="utf-8"?>
<a:theme xmlns:a="http://schemas.openxmlformats.org/drawingml/2006/main" name="SantaxSKabelon 4-3_230517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PræsentationSantax16-9</Template>
  <TotalTime>2746</TotalTime>
  <Words>820</Words>
  <Application>Microsoft Office PowerPoint</Application>
  <PresentationFormat>Widescreen</PresentationFormat>
  <Paragraphs>218</Paragraphs>
  <Slides>29</Slides>
  <Notes>3</Notes>
  <HiddenSlides>0</HiddenSlides>
  <MMClips>2</MMClips>
  <ScaleCrop>false</ScaleCrop>
  <HeadingPairs>
    <vt:vector size="6" baseType="variant">
      <vt:variant>
        <vt:lpstr>Benyttede skrifttyper</vt:lpstr>
      </vt:variant>
      <vt:variant>
        <vt:i4>11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29</vt:i4>
      </vt:variant>
    </vt:vector>
  </HeadingPairs>
  <TitlesOfParts>
    <vt:vector size="41" baseType="lpstr">
      <vt:lpstr>Antarctican Headline Semibold</vt:lpstr>
      <vt:lpstr>Aptos</vt:lpstr>
      <vt:lpstr>Arial</vt:lpstr>
      <vt:lpstr>Calibri</vt:lpstr>
      <vt:lpstr>MetaBold-Roman</vt:lpstr>
      <vt:lpstr>MetaNormalLF-Roman</vt:lpstr>
      <vt:lpstr>MetaNormal-Roman</vt:lpstr>
      <vt:lpstr>Soleto</vt:lpstr>
      <vt:lpstr>Times New Roman</vt:lpstr>
      <vt:lpstr>Verdana</vt:lpstr>
      <vt:lpstr>Wingdings</vt:lpstr>
      <vt:lpstr>SantaxSKabelon 4-3_230517</vt:lpstr>
      <vt:lpstr>Nyt fra Santax</vt:lpstr>
      <vt:lpstr>Nye ansigter (mig)</vt:lpstr>
      <vt:lpstr>Ansvarsområder</vt:lpstr>
      <vt:lpstr>MR-skannere (faste magneter)</vt:lpstr>
      <vt:lpstr>Fordele ved faste magneter</vt:lpstr>
      <vt:lpstr>Kan man bruge lav-felt MR</vt:lpstr>
      <vt:lpstr>CBCT</vt:lpstr>
      <vt:lpstr>Hvordan fungerer CBTC</vt:lpstr>
      <vt:lpstr>Dosis</vt:lpstr>
      <vt:lpstr>Fordele ved CBCT</vt:lpstr>
      <vt:lpstr>Ny type CBCT</vt:lpstr>
      <vt:lpstr>Eksempler</vt:lpstr>
      <vt:lpstr>Mobil røntgen rammeaftale</vt:lpstr>
      <vt:lpstr>Vinkling af rør ud fra detektorens vinkel</vt:lpstr>
      <vt:lpstr>Arcoma Precision i5 – 3D-kamerafunktioner</vt:lpstr>
      <vt:lpstr>Arcoma Precision i5 – 3D-kamerafunktioner</vt:lpstr>
      <vt:lpstr>Arcoma Precision i5 – 3D-kamerafunktioner</vt:lpstr>
      <vt:lpstr>Arcoma Precision i5 – 3D-kamerafunktioner</vt:lpstr>
      <vt:lpstr>Arcoma Precision i5 – 3D-kamerafunktioner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Lau Bram Østberg</dc:creator>
  <cp:lastModifiedBy>Hanna Kirsten Sjørslev</cp:lastModifiedBy>
  <cp:revision>6</cp:revision>
  <dcterms:created xsi:type="dcterms:W3CDTF">2025-08-15T06:44:49Z</dcterms:created>
  <dcterms:modified xsi:type="dcterms:W3CDTF">2025-10-31T10:05:38Z</dcterms:modified>
</cp:coreProperties>
</file>