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7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05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836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93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68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0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39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01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9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9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0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4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8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39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583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08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9E74-17EC-4EAE-B01D-935FA3079F18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611DD9-E634-4C79-969B-15E00B842C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302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10FB3-BBAF-AA9D-E433-ABAC292C8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EBC35F-3464-4F2A-C411-AD3BDE301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Hvad er din viden omkring raster?</a:t>
            </a:r>
          </a:p>
          <a:p>
            <a:r>
              <a:rPr lang="da-DK" dirty="0"/>
              <a:t>Og kender du det raster du anvender til daglig?</a:t>
            </a:r>
          </a:p>
        </p:txBody>
      </p:sp>
    </p:spTree>
    <p:extLst>
      <p:ext uri="{BB962C8B-B14F-4D97-AF65-F5344CB8AC3E}">
        <p14:creationId xmlns:p14="http://schemas.microsoft.com/office/powerpoint/2010/main" val="87540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1B5D0-C856-0341-80D3-B8DA2EE3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46176"/>
            <a:ext cx="8596668" cy="1320800"/>
          </a:xfrm>
        </p:spPr>
        <p:txBody>
          <a:bodyPr/>
          <a:lstStyle/>
          <a:p>
            <a:r>
              <a:rPr lang="da-DK" dirty="0"/>
              <a:t>Tekniske specifikationer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B149E7E-7923-4381-3BB4-8EFBC01AC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502" y="1621093"/>
                <a:ext cx="8596668" cy="3880773"/>
              </a:xfrm>
            </p:spPr>
            <p:txBody>
              <a:bodyPr/>
              <a:lstStyle/>
              <a:p>
                <a:r>
                  <a:rPr lang="da-DK" dirty="0"/>
                  <a:t>Selektivitet også kaldt </a:t>
                </a:r>
                <a:r>
                  <a:rPr lang="da-DK" dirty="0" err="1"/>
                  <a:t>selectivity</a:t>
                </a:r>
                <a:r>
                  <a:rPr lang="da-DK" dirty="0"/>
                  <a:t> </a:t>
                </a:r>
                <a:r>
                  <a:rPr lang="da-DK" dirty="0" err="1"/>
                  <a:t>index</a:t>
                </a:r>
                <a:r>
                  <a:rPr lang="da-DK" dirty="0"/>
                  <a:t> (∑) eller (E) er rasterets evne til at lade primær stråling passere mens rasteret frasortere spredt stråling. Indekset ligger ofte mellem 6-12. </a:t>
                </a:r>
              </a:p>
              <a:p>
                <a:r>
                  <a:rPr lang="da-DK" dirty="0"/>
                  <a:t>∑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𝑡𝑟𝑎𝑛𝑠𝑚𝑖𝑠𝑠𝑖𝑜𝑛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𝑡𝑟𝑎𝑛𝑠𝑚𝑖𝑠𝑠𝑖𝑜𝑛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𝑠𝑝𝑟𝑒𝑑𝑡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𝑠𝑡𝑟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å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𝑙𝑖𝑛𝑔</m:t>
                        </m:r>
                      </m:den>
                    </m:f>
                  </m:oMath>
                </a14:m>
                <a:r>
                  <a:rPr lang="da-DK" dirty="0"/>
                  <a:t>  </a:t>
                </a:r>
              </a:p>
              <a:p>
                <a:r>
                  <a:rPr lang="da-DK" dirty="0"/>
                  <a:t>Hvor transmissions delen af spredt stråling, skal måles ift. kV, raster frekvensen og rasterets ratio.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B149E7E-7923-4381-3BB4-8EFBC01AC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502" y="1621093"/>
                <a:ext cx="8596668" cy="3880773"/>
              </a:xfrm>
              <a:blipFill>
                <a:blip r:embed="rId2"/>
                <a:stretch>
                  <a:fillRect l="-142" t="-109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7D5B969E-6FCA-4F12-20C3-58D58D33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02927" y="3253161"/>
            <a:ext cx="2109412" cy="327572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8A3ED4A-C85A-ECB9-E013-CE167F92BCFD}"/>
              </a:ext>
            </a:extLst>
          </p:cNvPr>
          <p:cNvSpPr txBox="1"/>
          <p:nvPr/>
        </p:nvSpPr>
        <p:spPr>
          <a:xfrm>
            <a:off x="1628310" y="6345978"/>
            <a:ext cx="7564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Horst </a:t>
            </a:r>
            <a:r>
              <a:rPr lang="da-DK" sz="1100" dirty="0" err="1"/>
              <a:t>Aichinger</a:t>
            </a:r>
            <a:r>
              <a:rPr lang="da-DK" sz="1100" dirty="0"/>
              <a:t> et al. </a:t>
            </a:r>
            <a:r>
              <a:rPr lang="da-DK" sz="1100" dirty="0" err="1"/>
              <a:t>Radistion</a:t>
            </a:r>
            <a:r>
              <a:rPr lang="da-DK" sz="1100" dirty="0"/>
              <a:t> </a:t>
            </a:r>
            <a:r>
              <a:rPr lang="da-DK" sz="1100" dirty="0" err="1"/>
              <a:t>Exposure</a:t>
            </a:r>
            <a:r>
              <a:rPr lang="da-DK" sz="1100" dirty="0"/>
              <a:t>  and Image </a:t>
            </a:r>
            <a:r>
              <a:rPr lang="da-DK" sz="1100" dirty="0" err="1"/>
              <a:t>Quality</a:t>
            </a:r>
            <a:r>
              <a:rPr lang="da-DK" sz="1100" dirty="0"/>
              <a:t> in R-Ray </a:t>
            </a:r>
            <a:r>
              <a:rPr lang="da-DK" sz="1100" dirty="0" err="1"/>
              <a:t>Diagnostic</a:t>
            </a:r>
            <a:r>
              <a:rPr lang="da-DK" sz="1100" dirty="0"/>
              <a:t> </a:t>
            </a:r>
            <a:r>
              <a:rPr lang="da-DK" sz="1100" dirty="0" err="1"/>
              <a:t>Radiology</a:t>
            </a:r>
            <a:r>
              <a:rPr lang="da-DK" sz="1100" dirty="0"/>
              <a:t>, 2. edition 2012, Springer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FDAC5C7-8672-A221-7240-514AC63E2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273427" y="2657547"/>
            <a:ext cx="2122691" cy="44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DD735-B2DC-DC63-1285-3FF35242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står der på rasteret?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84030A7-CF75-A818-6166-E48E8575E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54468" y="341694"/>
            <a:ext cx="2263641" cy="474360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AF01132-EDF9-873E-5E0E-AE14F9EE4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84415" y="2759184"/>
            <a:ext cx="2096066" cy="523592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7513F02-352A-DA6D-EFA3-61F610879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27131" y="25196"/>
            <a:ext cx="2667372" cy="572532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5AEB06B-D28F-EB17-3FDF-E9127FD7C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803077" y="4271962"/>
            <a:ext cx="4515480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1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AD80-7501-C3F7-DC10-4A7503F7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hvad tænker vi nu?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9A37D6B-7A8B-6AAD-B3FD-753BFD7B7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a-DK" sz="2400" dirty="0"/>
                  <a:t>Ud fra baggrundsviden om Grid ratio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𝑆𝑒𝑝𝑡𝑎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𝑗𝑑𝑒</m:t>
                        </m:r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𝑖𝑛𝑡𝑒𝑟𝑠𝑝𝑎𝑐𝑖𝑛𝑔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𝑏𝑟𝑒𝑑𝑑𝑒</m:t>
                        </m:r>
                      </m:den>
                    </m:f>
                  </m:oMath>
                </a14:m>
                <a:r>
                  <a:rPr lang="da-DK" sz="2400" dirty="0"/>
                  <a:t> kan vi så afgøre et rasters </a:t>
                </a:r>
                <a:r>
                  <a:rPr lang="da-DK" sz="2400" dirty="0" err="1"/>
                  <a:t>bucky</a:t>
                </a:r>
                <a:r>
                  <a:rPr lang="da-DK" sz="2400" dirty="0"/>
                  <a:t> faktor?</a:t>
                </a:r>
              </a:p>
              <a:p>
                <a:r>
                  <a:rPr lang="da-DK" sz="2400" dirty="0"/>
                  <a:t>Eller er det nødvendigt at kende mere omkring rasteres opbygning ift. </a:t>
                </a:r>
                <a:r>
                  <a:rPr lang="da-DK" sz="2400" dirty="0" err="1"/>
                  <a:t>septatykkelse</a:t>
                </a:r>
                <a:r>
                  <a:rPr lang="da-DK" sz="2400" dirty="0"/>
                  <a:t>(bly indhold) og </a:t>
                </a:r>
                <a:r>
                  <a:rPr lang="da-DK" sz="2400" dirty="0" err="1"/>
                  <a:t>interspacing</a:t>
                </a:r>
                <a:r>
                  <a:rPr lang="da-DK" sz="2400" dirty="0"/>
                  <a:t> materiale?</a:t>
                </a:r>
              </a:p>
              <a:p>
                <a:r>
                  <a:rPr lang="da-DK" sz="2400" dirty="0"/>
                  <a:t>Og hvad er ønsket til rasterets anvendelsesområde i den kliniske </a:t>
                </a:r>
                <a:r>
                  <a:rPr lang="da-DK" sz="2400" dirty="0" err="1"/>
                  <a:t>setup</a:t>
                </a:r>
                <a:r>
                  <a:rPr lang="da-DK" sz="2400" dirty="0"/>
                  <a:t>?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9A37D6B-7A8B-6AAD-B3FD-753BFD7B7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23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45356-E18C-D347-C0C2-AA3D6AA7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Raster opbygning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1174B62-ACF0-575B-1982-A31C81C8DDE1}"/>
              </a:ext>
            </a:extLst>
          </p:cNvPr>
          <p:cNvSpPr txBox="1"/>
          <p:nvPr/>
        </p:nvSpPr>
        <p:spPr>
          <a:xfrm>
            <a:off x="895349" y="5605462"/>
            <a:ext cx="7658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J. T </a:t>
            </a:r>
            <a:r>
              <a:rPr lang="da-DK" sz="1100" dirty="0" err="1"/>
              <a:t>Bushberg</a:t>
            </a:r>
            <a:r>
              <a:rPr lang="da-DK" sz="1100" dirty="0"/>
              <a:t> et </a:t>
            </a:r>
            <a:r>
              <a:rPr lang="da-DK" sz="1100" dirty="0" err="1"/>
              <a:t>al.The</a:t>
            </a:r>
            <a:r>
              <a:rPr lang="da-DK" sz="1100" dirty="0"/>
              <a:t> </a:t>
            </a:r>
            <a:r>
              <a:rPr lang="da-DK" sz="1100" dirty="0" err="1"/>
              <a:t>Essential</a:t>
            </a:r>
            <a:r>
              <a:rPr lang="da-DK" sz="1100" dirty="0"/>
              <a:t> </a:t>
            </a:r>
            <a:r>
              <a:rPr lang="da-DK" sz="1100" dirty="0" err="1"/>
              <a:t>Physics</a:t>
            </a:r>
            <a:r>
              <a:rPr lang="da-DK" sz="1100" dirty="0"/>
              <a:t> of Medical Imaging, 3. edition 2001, </a:t>
            </a:r>
            <a:r>
              <a:rPr lang="da-DK" sz="1100" dirty="0" err="1"/>
              <a:t>Lippincott</a:t>
            </a:r>
            <a:r>
              <a:rPr lang="da-DK" sz="1100" dirty="0"/>
              <a:t> Williams and </a:t>
            </a:r>
            <a:r>
              <a:rPr lang="da-DK" sz="1100" dirty="0" err="1"/>
              <a:t>Wilkins</a:t>
            </a:r>
            <a:endParaRPr lang="da-DK" sz="1100" dirty="0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A2663045-C4EB-76C2-28AB-FBD27BAB0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388780" y="-250897"/>
            <a:ext cx="3173774" cy="71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59172-1A7D-C43A-C17C-5925D16F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specifikationer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68DCFC5-4408-4848-A3C7-72B5C164B9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da-DK" dirty="0"/>
                  <a:t>Skakt forhold også kaldt Grid ratio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𝑆𝑒𝑝𝑡𝑎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𝑗𝑑𝑒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𝑖𝑛𝑡𝑒𝑟𝑠𝑝𝑎𝑐𝑖𝑛𝑔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𝑏𝑟𝑒𝑑𝑑𝑒</m:t>
                        </m:r>
                      </m:den>
                    </m:f>
                  </m:oMath>
                </a14:m>
                <a:endParaRPr lang="da-DK" dirty="0"/>
              </a:p>
              <a:p>
                <a:r>
                  <a:rPr lang="da-DK" dirty="0"/>
                  <a:t>Grid ratio afhænger af faktorer så som, raster tykkelsen, linjepar pr. cm( også kaldt raster frekvensen). ”Linjepar pr. cm. og dermed </a:t>
                </a:r>
                <a:r>
                  <a:rPr lang="da-DK" dirty="0" err="1"/>
                  <a:t>septatykkelsen</a:t>
                </a:r>
                <a:r>
                  <a:rPr lang="da-DK" dirty="0"/>
                  <a:t> skal helst være mindre end pixelstørrelsen på detektoren”. </a:t>
                </a:r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r>
                  <a:rPr lang="da-DK" dirty="0"/>
                  <a:t>De oftest mest brugte rastere er med ratio 6, 10 og 12</a:t>
                </a:r>
              </a:p>
              <a:p>
                <a:r>
                  <a:rPr lang="da-DK" dirty="0"/>
                  <a:t>Det fokuserede raster har en bestemt fokuseringsafstand som skal overholdes, eller skal den?</a:t>
                </a:r>
              </a:p>
              <a:p>
                <a:endParaRPr lang="da-DK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68DCFC5-4408-4848-A3C7-72B5C164B9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31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felt 3">
            <a:extLst>
              <a:ext uri="{FF2B5EF4-FFF2-40B4-BE49-F238E27FC236}">
                <a16:creationId xmlns:a16="http://schemas.microsoft.com/office/drawing/2014/main" id="{D84C25B3-EA21-D9D2-2EB5-D0F1CF23E42C}"/>
              </a:ext>
            </a:extLst>
          </p:cNvPr>
          <p:cNvSpPr txBox="1"/>
          <p:nvPr/>
        </p:nvSpPr>
        <p:spPr>
          <a:xfrm>
            <a:off x="1042416" y="6041362"/>
            <a:ext cx="7181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-J. T </a:t>
            </a:r>
            <a:r>
              <a:rPr lang="da-DK" sz="1100" dirty="0" err="1"/>
              <a:t>Bushberg</a:t>
            </a:r>
            <a:r>
              <a:rPr lang="da-DK" sz="1100" dirty="0"/>
              <a:t> et </a:t>
            </a:r>
            <a:r>
              <a:rPr lang="da-DK" sz="1100" dirty="0" err="1"/>
              <a:t>al.The</a:t>
            </a:r>
            <a:r>
              <a:rPr lang="da-DK" sz="1100" dirty="0"/>
              <a:t> </a:t>
            </a:r>
            <a:r>
              <a:rPr lang="da-DK" sz="1100" dirty="0" err="1"/>
              <a:t>Essential</a:t>
            </a:r>
            <a:r>
              <a:rPr lang="da-DK" sz="1100" dirty="0"/>
              <a:t> </a:t>
            </a:r>
            <a:r>
              <a:rPr lang="da-DK" sz="1100" dirty="0" err="1"/>
              <a:t>Physics</a:t>
            </a:r>
            <a:r>
              <a:rPr lang="da-DK" sz="1100" dirty="0"/>
              <a:t> of Medical Imaging, 3. edition 2001, </a:t>
            </a:r>
            <a:r>
              <a:rPr lang="da-DK" sz="1100" dirty="0" err="1"/>
              <a:t>Lippincott</a:t>
            </a:r>
            <a:r>
              <a:rPr lang="da-DK" sz="1100" dirty="0"/>
              <a:t> Williams and </a:t>
            </a:r>
            <a:r>
              <a:rPr lang="da-DK" sz="1100" dirty="0" err="1"/>
              <a:t>Wilkins</a:t>
            </a:r>
            <a:endParaRPr lang="da-DK" sz="1100" dirty="0"/>
          </a:p>
          <a:p>
            <a:r>
              <a:rPr lang="da-DK" sz="1100" dirty="0"/>
              <a:t>-S. </a:t>
            </a:r>
            <a:r>
              <a:rPr lang="da-DK" sz="1100" dirty="0" err="1"/>
              <a:t>Bushong</a:t>
            </a:r>
            <a:r>
              <a:rPr lang="da-DK" sz="1100" dirty="0"/>
              <a:t>. </a:t>
            </a:r>
            <a:r>
              <a:rPr lang="da-DK" sz="1100" dirty="0" err="1"/>
              <a:t>Radiologic</a:t>
            </a:r>
            <a:r>
              <a:rPr lang="da-DK" sz="1100" dirty="0"/>
              <a:t> Science for </a:t>
            </a:r>
            <a:r>
              <a:rPr lang="da-DK" sz="1100" dirty="0" err="1"/>
              <a:t>Technologists</a:t>
            </a:r>
            <a:r>
              <a:rPr lang="da-DK" sz="1100" dirty="0"/>
              <a:t>, 12. edition 2021, Elsevier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113AFF5-F4F5-BEE2-86A6-7736A37F526D}"/>
              </a:ext>
            </a:extLst>
          </p:cNvPr>
          <p:cNvSpPr txBox="1"/>
          <p:nvPr/>
        </p:nvSpPr>
        <p:spPr>
          <a:xfrm>
            <a:off x="5641848" y="29763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09EFE43-47C0-DAB2-9AFD-0E12CAB47BD1}"/>
              </a:ext>
            </a:extLst>
          </p:cNvPr>
          <p:cNvSpPr txBox="1"/>
          <p:nvPr/>
        </p:nvSpPr>
        <p:spPr>
          <a:xfrm>
            <a:off x="1463040" y="4727540"/>
            <a:ext cx="7406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Her eksempel på to typer raster med samme ratio men forskellig </a:t>
            </a:r>
            <a:r>
              <a:rPr lang="da-DK" sz="1400" dirty="0" err="1"/>
              <a:t>frekvens.</a:t>
            </a:r>
            <a:r>
              <a:rPr lang="da-DK" sz="1100" dirty="0" err="1"/>
              <a:t>R</a:t>
            </a:r>
            <a:r>
              <a:rPr lang="da-DK" sz="1100" dirty="0"/>
              <a:t>. Carlton et al. </a:t>
            </a:r>
            <a:r>
              <a:rPr lang="da-DK" sz="1100" dirty="0" err="1"/>
              <a:t>Principles</a:t>
            </a:r>
            <a:r>
              <a:rPr lang="da-DK" sz="1100" dirty="0"/>
              <a:t> of </a:t>
            </a:r>
            <a:r>
              <a:rPr lang="da-DK" sz="1100" dirty="0" err="1"/>
              <a:t>Radiographic</a:t>
            </a:r>
            <a:r>
              <a:rPr lang="da-DK" sz="1100" dirty="0"/>
              <a:t> Imaging, 3. edition 2001, </a:t>
            </a:r>
            <a:r>
              <a:rPr lang="da-DK" sz="1100" dirty="0" err="1"/>
              <a:t>Delmar</a:t>
            </a:r>
            <a:r>
              <a:rPr lang="da-DK" sz="1100" dirty="0"/>
              <a:t>, Thomson Learning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4BA5DEC-6351-5C97-8B1E-3FCD70DE7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08488" y="2800803"/>
            <a:ext cx="1249631" cy="237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B3D38-1012-E3BE-21A4-14753F3A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specifikationer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BE4A69F-C619-3752-C96A-18A0CC475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69741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da-DK" dirty="0"/>
                  <a:t>Raster formålet er at fjerne spredt stråling/</a:t>
                </a:r>
                <a:r>
                  <a:rPr lang="da-DK" dirty="0" err="1"/>
                  <a:t>compton</a:t>
                </a:r>
                <a:r>
                  <a:rPr lang="da-DK" dirty="0"/>
                  <a:t> spredning  og dermed forbedre kontrasten i røntgenbilledet.</a:t>
                </a:r>
              </a:p>
              <a:p>
                <a:r>
                  <a:rPr lang="da-DK" dirty="0"/>
                  <a:t>Derfor er det ikke lige meget hvilke materialer </a:t>
                </a:r>
                <a:r>
                  <a:rPr lang="da-DK" dirty="0" err="1"/>
                  <a:t>septa</a:t>
                </a:r>
                <a:r>
                  <a:rPr lang="da-DK" dirty="0"/>
                  <a:t> og </a:t>
                </a:r>
                <a:r>
                  <a:rPr lang="da-DK" dirty="0" err="1"/>
                  <a:t>interspacing</a:t>
                </a:r>
                <a:r>
                  <a:rPr lang="da-DK" dirty="0"/>
                  <a:t> er. Og oftest er </a:t>
                </a:r>
                <a:r>
                  <a:rPr lang="da-DK" dirty="0" err="1"/>
                  <a:t>septamateriale</a:t>
                </a:r>
                <a:r>
                  <a:rPr lang="da-DK" dirty="0"/>
                  <a:t> bly med højt atomnummer. </a:t>
                </a:r>
              </a:p>
              <a:p>
                <a:r>
                  <a:rPr lang="da-DK" dirty="0" err="1"/>
                  <a:t>Interspacing</a:t>
                </a:r>
                <a:r>
                  <a:rPr lang="da-DK" dirty="0"/>
                  <a:t> kan være aluminium, fiber/</a:t>
                </a:r>
                <a:r>
                  <a:rPr lang="da-DK" dirty="0" err="1"/>
                  <a:t>carbon</a:t>
                </a:r>
                <a:r>
                  <a:rPr lang="da-DK" dirty="0"/>
                  <a:t>, og andet??? Med lavere atomnummer. </a:t>
                </a:r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r>
                  <a:rPr lang="da-DK" dirty="0"/>
                  <a:t>Et raster med højere bly indhold kan godt have en højere ration selv om det har lavere frekvens. Det betyder at selve </a:t>
                </a:r>
                <a:r>
                  <a:rPr lang="da-DK" dirty="0" err="1"/>
                  <a:t>septa</a:t>
                </a:r>
                <a:r>
                  <a:rPr lang="da-DK" dirty="0"/>
                  <a:t> tykkelsen ikke indgår i skakt forhold også kaldt Grid ratio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𝑆𝑒𝑝𝑡𝑎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𝑗𝑑𝑒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𝑖𝑛𝑡𝑒𝑟𝑠𝑝𝑎𝑐𝑖𝑛𝑔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𝑏𝑟𝑒𝑑𝑑𝑒</m:t>
                        </m:r>
                      </m:den>
                    </m:f>
                  </m:oMath>
                </a14:m>
                <a:endParaRPr lang="da-DK" dirty="0"/>
              </a:p>
              <a:p>
                <a:r>
                  <a:rPr lang="da-DK" dirty="0"/>
                  <a:t>Har sådan et raster så en højere </a:t>
                </a:r>
                <a:r>
                  <a:rPr lang="da-DK" dirty="0" err="1"/>
                  <a:t>Bucky</a:t>
                </a:r>
                <a:r>
                  <a:rPr lang="da-DK" dirty="0"/>
                  <a:t> faktor? </a:t>
                </a:r>
              </a:p>
              <a:p>
                <a:r>
                  <a:rPr lang="da-DK" dirty="0"/>
                  <a:t>Og hvad er </a:t>
                </a:r>
                <a:r>
                  <a:rPr lang="da-DK" dirty="0" err="1"/>
                  <a:t>Bucky</a:t>
                </a:r>
                <a:r>
                  <a:rPr lang="da-DK" dirty="0"/>
                  <a:t> faktor?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BE4A69F-C619-3752-C96A-18A0CC475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697411"/>
              </a:xfrm>
              <a:blipFill>
                <a:blip r:embed="rId2"/>
                <a:stretch>
                  <a:fillRect t="-64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>
            <a:extLst>
              <a:ext uri="{FF2B5EF4-FFF2-40B4-BE49-F238E27FC236}">
                <a16:creationId xmlns:a16="http://schemas.microsoft.com/office/drawing/2014/main" id="{2871D11A-8A8B-B3C2-DED1-AC56E3AD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50852" y="3063139"/>
            <a:ext cx="1249631" cy="237365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9104485-4715-AA60-BFDE-F52460F5AF19}"/>
              </a:ext>
            </a:extLst>
          </p:cNvPr>
          <p:cNvSpPr txBox="1"/>
          <p:nvPr/>
        </p:nvSpPr>
        <p:spPr>
          <a:xfrm>
            <a:off x="1845644" y="4874782"/>
            <a:ext cx="6260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R. Carlton et al. </a:t>
            </a:r>
            <a:r>
              <a:rPr lang="da-DK" sz="1100" dirty="0" err="1"/>
              <a:t>Principles</a:t>
            </a:r>
            <a:r>
              <a:rPr lang="da-DK" sz="1100" dirty="0"/>
              <a:t> of </a:t>
            </a:r>
            <a:r>
              <a:rPr lang="da-DK" sz="1100" dirty="0" err="1"/>
              <a:t>Radiographic</a:t>
            </a:r>
            <a:r>
              <a:rPr lang="da-DK" sz="1100" dirty="0"/>
              <a:t> Imaging, 3. edition 2001, </a:t>
            </a:r>
            <a:r>
              <a:rPr lang="da-DK" sz="1100" dirty="0" err="1"/>
              <a:t>Delmar</a:t>
            </a:r>
            <a:r>
              <a:rPr lang="da-DK" sz="1100" dirty="0"/>
              <a:t>, Thomson Learning</a:t>
            </a:r>
          </a:p>
        </p:txBody>
      </p:sp>
    </p:spTree>
    <p:extLst>
      <p:ext uri="{BB962C8B-B14F-4D97-AF65-F5344CB8AC3E}">
        <p14:creationId xmlns:p14="http://schemas.microsoft.com/office/powerpoint/2010/main" val="337058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B7841-0BBD-1A82-36B7-1D4CE7FB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specifikationer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B3DA7E4-D079-C6C1-A5D7-0FC5D5AF4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da-DK" dirty="0" err="1"/>
                  <a:t>Bucky</a:t>
                </a:r>
                <a:r>
                  <a:rPr lang="da-DK" dirty="0"/>
                  <a:t> faktor er en størrelse som beskriver den mænge </a:t>
                </a:r>
                <a:r>
                  <a:rPr lang="da-DK" dirty="0" err="1"/>
                  <a:t>mAs</a:t>
                </a:r>
                <a:r>
                  <a:rPr lang="da-DK" dirty="0"/>
                  <a:t> der er nødvendig når der anvendes raster sammenlignet med ikke anvendelse af raster. ”Så det er den ”dosis-straf” et raster giver”. </a:t>
                </a:r>
                <a:r>
                  <a:rPr lang="da-DK" dirty="0" err="1"/>
                  <a:t>Bucky</a:t>
                </a:r>
                <a:r>
                  <a:rPr lang="da-DK" dirty="0"/>
                  <a:t> faktor liger oftest mellem 2-8 og beregnes/måles som</a:t>
                </a:r>
              </a:p>
              <a:p>
                <a:pPr marL="0" indent="0">
                  <a:buNone/>
                </a:pPr>
                <a:r>
                  <a:rPr lang="da-DK" dirty="0"/>
                  <a:t>                              </a:t>
                </a:r>
                <a:r>
                  <a:rPr lang="da-DK" dirty="0" err="1"/>
                  <a:t>Bucky</a:t>
                </a:r>
                <a:r>
                  <a:rPr lang="da-DK" dirty="0"/>
                  <a:t> faktor=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𝑑𝑜𝑠𝑖𝑠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å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𝑖𝑛𝑑𝑔𝑎𝑛𝑔𝑠𝑠𝑖𝑑𝑒𝑛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𝑎𝑓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𝑟𝑎𝑠𝑡𝑒𝑟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𝑑𝑜𝑠𝑖𝑠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å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𝑢𝑑𝑔𝑎𝑛𝑔𝑠𝑠𝑖𝑑𝑒𝑛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𝑎𝑓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𝑟𝑎𝑠𝑡𝑒𝑟</m:t>
                        </m:r>
                      </m:den>
                    </m:f>
                  </m:oMath>
                </a14:m>
                <a:endParaRPr lang="da-DK" dirty="0"/>
              </a:p>
              <a:p>
                <a:r>
                  <a:rPr lang="da-DK" dirty="0" err="1"/>
                  <a:t>Bucky</a:t>
                </a:r>
                <a:r>
                  <a:rPr lang="da-DK" dirty="0"/>
                  <a:t> faktor afhænger af den kV som anvendes. </a:t>
                </a:r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r>
                  <a:rPr lang="da-DK" dirty="0"/>
                  <a:t>Hvorfor stiger </a:t>
                </a:r>
                <a:r>
                  <a:rPr lang="da-DK" dirty="0" err="1"/>
                  <a:t>Bucky</a:t>
                </a:r>
                <a:r>
                  <a:rPr lang="da-DK" dirty="0"/>
                  <a:t> faktor med stigende kV?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B3DA7E4-D079-C6C1-A5D7-0FC5D5AF4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85" b="-31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D508BA54-4B05-F9C3-6141-482B8A3FD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05677" y="1537413"/>
            <a:ext cx="1739981" cy="593445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6E95CD2-2AD2-23EA-B151-9213FEF75D65}"/>
              </a:ext>
            </a:extLst>
          </p:cNvPr>
          <p:cNvSpPr txBox="1"/>
          <p:nvPr/>
        </p:nvSpPr>
        <p:spPr>
          <a:xfrm>
            <a:off x="1920242" y="5374632"/>
            <a:ext cx="49584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S. </a:t>
            </a:r>
            <a:r>
              <a:rPr lang="da-DK" sz="1100" dirty="0" err="1"/>
              <a:t>Bushong</a:t>
            </a:r>
            <a:r>
              <a:rPr lang="da-DK" sz="1100" dirty="0"/>
              <a:t>. </a:t>
            </a:r>
            <a:r>
              <a:rPr lang="da-DK" sz="1100" dirty="0" err="1"/>
              <a:t>Radiologic</a:t>
            </a:r>
            <a:r>
              <a:rPr lang="da-DK" sz="1100" dirty="0"/>
              <a:t> Science for </a:t>
            </a:r>
            <a:r>
              <a:rPr lang="da-DK" sz="1100" dirty="0" err="1"/>
              <a:t>Technologists</a:t>
            </a:r>
            <a:r>
              <a:rPr lang="da-DK" sz="1100" dirty="0"/>
              <a:t>, 12. edition 2021, Elsevier</a:t>
            </a:r>
          </a:p>
        </p:txBody>
      </p:sp>
    </p:spTree>
    <p:extLst>
      <p:ext uri="{BB962C8B-B14F-4D97-AF65-F5344CB8AC3E}">
        <p14:creationId xmlns:p14="http://schemas.microsoft.com/office/powerpoint/2010/main" val="297424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4B721-A46A-23D3-B9B4-AFEEF4AA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specifikationer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65FDA67-A8DB-0DEB-37CC-D0C9DDD06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05619" y="1980757"/>
            <a:ext cx="1842454" cy="388143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1A9294F-129B-AF2B-1A4E-C6E5C3AC703B}"/>
              </a:ext>
            </a:extLst>
          </p:cNvPr>
          <p:cNvSpPr txBox="1"/>
          <p:nvPr/>
        </p:nvSpPr>
        <p:spPr>
          <a:xfrm>
            <a:off x="677334" y="2007221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Hvorfor stiger </a:t>
            </a:r>
            <a:r>
              <a:rPr lang="da-DK" dirty="0" err="1"/>
              <a:t>Bucky</a:t>
            </a:r>
            <a:r>
              <a:rPr lang="da-DK" dirty="0"/>
              <a:t> faktor med stigende kV?</a:t>
            </a:r>
          </a:p>
          <a:p>
            <a:pPr marL="0" indent="0">
              <a:buNone/>
            </a:pPr>
            <a:r>
              <a:rPr lang="da-DK" dirty="0"/>
              <a:t>(fag litteraturen skriver)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AC35286-9821-FA73-B9BF-462FA3C58F1E}"/>
              </a:ext>
            </a:extLst>
          </p:cNvPr>
          <p:cNvSpPr txBox="1"/>
          <p:nvPr/>
        </p:nvSpPr>
        <p:spPr>
          <a:xfrm>
            <a:off x="2374200" y="4927601"/>
            <a:ext cx="6099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/>
              <a:t>S. </a:t>
            </a:r>
            <a:r>
              <a:rPr lang="da-DK" sz="1100" dirty="0" err="1"/>
              <a:t>Bushong</a:t>
            </a:r>
            <a:r>
              <a:rPr lang="da-DK" sz="1100" dirty="0"/>
              <a:t>. </a:t>
            </a:r>
            <a:r>
              <a:rPr lang="da-DK" sz="1100" dirty="0" err="1"/>
              <a:t>Radiologic</a:t>
            </a:r>
            <a:r>
              <a:rPr lang="da-DK" sz="1100" dirty="0"/>
              <a:t> Science for </a:t>
            </a:r>
            <a:r>
              <a:rPr lang="da-DK" sz="1100" dirty="0" err="1"/>
              <a:t>Technologists</a:t>
            </a:r>
            <a:r>
              <a:rPr lang="da-DK" sz="1100" dirty="0"/>
              <a:t>, 12. edition 2021, Elsevier</a:t>
            </a:r>
          </a:p>
        </p:txBody>
      </p:sp>
    </p:spTree>
    <p:extLst>
      <p:ext uri="{BB962C8B-B14F-4D97-AF65-F5344CB8AC3E}">
        <p14:creationId xmlns:p14="http://schemas.microsoft.com/office/powerpoint/2010/main" val="2056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A1D07-1EA3-A37D-C4F2-14BFEE8F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specifikationer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102DE11-75BC-892E-0FB5-A770C563E7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Den dosis som transmitteres igennem rasteret er en afledt størrelse på baggrund at </a:t>
                </a:r>
                <a:r>
                  <a:rPr lang="da-DK" dirty="0" err="1"/>
                  <a:t>bucky</a:t>
                </a:r>
                <a:r>
                  <a:rPr lang="da-DK" dirty="0"/>
                  <a:t> faktorer og beregnes som.</a:t>
                </a:r>
              </a:p>
              <a:p>
                <a:endParaRPr lang="da-DK" dirty="0"/>
              </a:p>
              <a:p>
                <a:r>
                  <a:rPr lang="da-DK" dirty="0"/>
                  <a:t>Transmissions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𝐷𝑜𝑠𝑖𝑠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å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𝑢𝑑𝑔𝑎𝑛𝑔𝑠𝑠𝑖𝑑𝑒𝑛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𝑟𝑎𝑠𝑡𝑒𝑟𝑒𝑡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𝐷𝑜𝑠𝑖𝑠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å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𝑖𝑛𝑑𝑔𝑎𝑛𝑔𝑠𝑠𝑖𝑑𝑒𝑛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𝑟𝑎𝑠𝑡𝑒𝑟𝑒𝑡</m:t>
                        </m:r>
                      </m:den>
                    </m:f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102DE11-75BC-892E-0FB5-A770C563E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23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AF5FB-A3C6-75AE-2025-4876113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specifikationer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3DE771D-8E91-1F29-04BB-F30B256D3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Absorptionen i rasteret er også afledt af </a:t>
                </a:r>
                <a:r>
                  <a:rPr lang="da-DK" dirty="0" err="1"/>
                  <a:t>bucky</a:t>
                </a:r>
                <a:r>
                  <a:rPr lang="da-DK" dirty="0"/>
                  <a:t> faktor og </a:t>
                </a:r>
                <a:r>
                  <a:rPr lang="da-DK" dirty="0" err="1"/>
                  <a:t>tramsmissionen</a:t>
                </a:r>
                <a:r>
                  <a:rPr lang="da-DK" dirty="0"/>
                  <a:t> i rasteret og beregnes som.</a:t>
                </a:r>
              </a:p>
              <a:p>
                <a:endParaRPr lang="da-DK" dirty="0"/>
              </a:p>
              <a:p>
                <a:r>
                  <a:rPr lang="da-DK" sz="1600" dirty="0"/>
                  <a:t>Absorptions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𝐷𝑜𝑠𝑖𝑠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å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𝑖𝑛𝑑𝑔𝑎𝑛𝑔𝑠𝑠𝑖𝑑𝑒𝑛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𝑟𝑎𝑠𝑡𝑒𝑟𝑒𝑡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𝑑𝑜𝑠𝑖𝑠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𝑢𝑑𝑔𝑎𝑛𝑔𝑠𝑠𝑖𝑑𝑒𝑛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𝑎𝑓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𝑟𝑎𝑠𝑡𝑒𝑟𝑒𝑡</m:t>
                        </m:r>
                      </m:num>
                      <m:den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𝐷𝑜𝑠𝑖𝑠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å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𝑖𝑛𝑑𝑔𝑎𝑛𝑔𝑠𝑠𝑖𝑑𝑒𝑛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𝑟𝑎𝑠𝑡𝑒𝑟𝑒𝑡</m:t>
                        </m:r>
                      </m:den>
                    </m:f>
                    <m:r>
                      <a:rPr lang="da-DK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r>
                  <a:rPr lang="da-DK" sz="1600" dirty="0"/>
                  <a:t> 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3DE771D-8E91-1F29-04BB-F30B256D3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38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89AC0-4ECF-20C3-98ED-DD450AAD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specifikationer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EBA007A-5A28-ED20-A662-7C1FF1422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90606"/>
                <a:ext cx="8596668" cy="427678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da-DK" dirty="0"/>
                  <a:t>Kontrast forbedrings faktor, også kaldt </a:t>
                </a:r>
                <a:r>
                  <a:rPr lang="da-DK" dirty="0" err="1"/>
                  <a:t>contrast</a:t>
                </a:r>
                <a:r>
                  <a:rPr lang="da-DK" dirty="0"/>
                  <a:t> </a:t>
                </a:r>
                <a:r>
                  <a:rPr lang="da-DK" dirty="0" err="1"/>
                  <a:t>improvement</a:t>
                </a:r>
                <a:r>
                  <a:rPr lang="da-DK" dirty="0"/>
                  <a:t> factor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eller bare angivet som K på rasteret. </a:t>
                </a:r>
              </a:p>
              <a:p>
                <a:r>
                  <a:rPr lang="da-DK" dirty="0"/>
                  <a:t>Er et forhold mellem kontrasten opnået med et raster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og kontrasten opnået uden brug af raster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. </a:t>
                </a:r>
              </a:p>
              <a:p>
                <a:r>
                  <a:rPr lang="da-DK" dirty="0"/>
                  <a:t>Beregnes som: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dirty="0"/>
                  <a:t> </a:t>
                </a:r>
              </a:p>
              <a:p>
                <a:r>
                  <a:rPr lang="da-DK" dirty="0"/>
                  <a:t>Denne faktor ligge oftest mellem 1,5- 4 og påvirkes af kV, FOV, patient størrelse, rasterets ratio. etc.. </a:t>
                </a:r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r>
                  <a:rPr lang="da-DK" dirty="0"/>
                  <a:t>Kilde,  International </a:t>
                </a:r>
                <a:r>
                  <a:rPr lang="da-DK" dirty="0" err="1"/>
                  <a:t>Commission</a:t>
                </a:r>
                <a:r>
                  <a:rPr lang="da-DK" dirty="0"/>
                  <a:t> on </a:t>
                </a:r>
                <a:r>
                  <a:rPr lang="da-DK" dirty="0" err="1"/>
                  <a:t>Radiologic</a:t>
                </a:r>
                <a:r>
                  <a:rPr lang="da-DK" dirty="0"/>
                  <a:t> Units and Measurements (ICRU), anbefaler for at sammenligne rastere imellem, at det gøres ved 100 kV, fuldt FOV og et 20 cm. fantom jf. IEC 60627 international standard.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EBA007A-5A28-ED20-A662-7C1FF1422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90606"/>
                <a:ext cx="8596668" cy="4276787"/>
              </a:xfrm>
              <a:blipFill>
                <a:blip r:embed="rId2"/>
                <a:stretch>
                  <a:fillRect t="-1284" r="-6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felt 4">
            <a:extLst>
              <a:ext uri="{FF2B5EF4-FFF2-40B4-BE49-F238E27FC236}">
                <a16:creationId xmlns:a16="http://schemas.microsoft.com/office/drawing/2014/main" id="{536E7F57-1F03-D79B-D755-AB5FBA577EBF}"/>
              </a:ext>
            </a:extLst>
          </p:cNvPr>
          <p:cNvSpPr txBox="1"/>
          <p:nvPr/>
        </p:nvSpPr>
        <p:spPr>
          <a:xfrm>
            <a:off x="1481328" y="5376672"/>
            <a:ext cx="71785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IEC 60627:2013 ED3</a:t>
            </a:r>
          </a:p>
          <a:p>
            <a:r>
              <a:rPr lang="en-US" sz="1100" dirty="0"/>
              <a:t>Diagnostic X-ray imaging equipment – Characteristics of general purpose and mammographic anti-scatter grids</a:t>
            </a:r>
          </a:p>
          <a:p>
            <a:r>
              <a:rPr lang="en-US" sz="1100" dirty="0"/>
              <a:t>Og </a:t>
            </a:r>
            <a:r>
              <a:rPr lang="en-US" sz="1100" dirty="0" err="1"/>
              <a:t>ligeledes</a:t>
            </a:r>
            <a:r>
              <a:rPr lang="en-US" sz="1100" dirty="0"/>
              <a:t>:</a:t>
            </a:r>
          </a:p>
          <a:p>
            <a:r>
              <a:rPr lang="en-US" sz="1100" b="1" dirty="0"/>
              <a:t>DSF/FprEN IEC 61267:2025</a:t>
            </a:r>
          </a:p>
          <a:p>
            <a:r>
              <a:rPr lang="en-US" sz="1100" dirty="0" err="1"/>
              <a:t>Medicinsk</a:t>
            </a:r>
            <a:r>
              <a:rPr lang="en-US" sz="1100" dirty="0"/>
              <a:t> </a:t>
            </a:r>
            <a:r>
              <a:rPr lang="en-US" sz="1100" dirty="0" err="1"/>
              <a:t>diagnostisk</a:t>
            </a:r>
            <a:r>
              <a:rPr lang="en-US" sz="1100" dirty="0"/>
              <a:t> </a:t>
            </a:r>
            <a:r>
              <a:rPr lang="en-US" sz="1100" dirty="0" err="1"/>
              <a:t>røntgenudstyr</a:t>
            </a:r>
            <a:r>
              <a:rPr lang="en-US" sz="1100" dirty="0"/>
              <a:t> – </a:t>
            </a:r>
            <a:r>
              <a:rPr lang="en-US" sz="1100" dirty="0" err="1"/>
              <a:t>Strålingsforhold</a:t>
            </a:r>
            <a:r>
              <a:rPr lang="en-US" sz="1100" dirty="0"/>
              <a:t> </a:t>
            </a:r>
            <a:r>
              <a:rPr lang="en-US" sz="1100" dirty="0" err="1"/>
              <a:t>ved</a:t>
            </a:r>
            <a:r>
              <a:rPr lang="en-US" sz="1100" dirty="0"/>
              <a:t> </a:t>
            </a:r>
            <a:r>
              <a:rPr lang="en-US" sz="1100" dirty="0" err="1"/>
              <a:t>bestemmelse</a:t>
            </a:r>
            <a:r>
              <a:rPr lang="en-US" sz="1100" dirty="0"/>
              <a:t> </a:t>
            </a:r>
            <a:r>
              <a:rPr lang="en-US" sz="1100" dirty="0" err="1"/>
              <a:t>af</a:t>
            </a:r>
            <a:r>
              <a:rPr lang="en-US" sz="1100" dirty="0"/>
              <a:t> </a:t>
            </a:r>
            <a:r>
              <a:rPr lang="en-US" sz="1100" dirty="0" err="1"/>
              <a:t>karakteristika</a:t>
            </a:r>
            <a:endParaRPr lang="en-US" sz="11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43A8C5F-25D1-B066-7717-1EA5FBF66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42441" y="2169725"/>
            <a:ext cx="1654675" cy="34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02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4066</TotalTime>
  <Words>778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Trebuchet MS</vt:lpstr>
      <vt:lpstr>Wingdings 3</vt:lpstr>
      <vt:lpstr>Facet</vt:lpstr>
      <vt:lpstr>Raster</vt:lpstr>
      <vt:lpstr>Raster opbygning</vt:lpstr>
      <vt:lpstr>Tekniske specifikationer</vt:lpstr>
      <vt:lpstr>Tekniske specifikationer</vt:lpstr>
      <vt:lpstr>Tekniske specifikationer</vt:lpstr>
      <vt:lpstr>Tekniske specifikationer</vt:lpstr>
      <vt:lpstr>Tekniske specifikationer</vt:lpstr>
      <vt:lpstr>Tekniske specifikationer</vt:lpstr>
      <vt:lpstr>Tekniske specifikationer</vt:lpstr>
      <vt:lpstr>Tekniske specifikationer</vt:lpstr>
      <vt:lpstr>Hvad står der på rasteret?</vt:lpstr>
      <vt:lpstr>Så hvad tænker vi nu?</vt:lpstr>
    </vt:vector>
  </TitlesOfParts>
  <Company>UCL Erhvervsakademi og Professionshoejskole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Claus Bjørn Outzen</dc:creator>
  <cp:lastModifiedBy>Claus Bjørn Outzen</cp:lastModifiedBy>
  <cp:revision>21</cp:revision>
  <dcterms:created xsi:type="dcterms:W3CDTF">2025-08-28T07:27:44Z</dcterms:created>
  <dcterms:modified xsi:type="dcterms:W3CDTF">2025-10-21T13:00:50Z</dcterms:modified>
</cp:coreProperties>
</file>